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69" r:id="rId3"/>
    <p:sldId id="290" r:id="rId4"/>
    <p:sldId id="321" r:id="rId5"/>
    <p:sldId id="303" r:id="rId6"/>
    <p:sldId id="289" r:id="rId7"/>
    <p:sldId id="292" r:id="rId8"/>
    <p:sldId id="302" r:id="rId9"/>
    <p:sldId id="304" r:id="rId10"/>
    <p:sldId id="293" r:id="rId11"/>
    <p:sldId id="295" r:id="rId12"/>
    <p:sldId id="305" r:id="rId13"/>
    <p:sldId id="306" r:id="rId14"/>
    <p:sldId id="307" r:id="rId15"/>
    <p:sldId id="322" r:id="rId16"/>
    <p:sldId id="308" r:id="rId17"/>
    <p:sldId id="309" r:id="rId18"/>
    <p:sldId id="296" r:id="rId19"/>
    <p:sldId id="310" r:id="rId20"/>
    <p:sldId id="311" r:id="rId21"/>
    <p:sldId id="312" r:id="rId22"/>
    <p:sldId id="297" r:id="rId23"/>
    <p:sldId id="298" r:id="rId24"/>
    <p:sldId id="323" r:id="rId25"/>
    <p:sldId id="313" r:id="rId26"/>
    <p:sldId id="318" r:id="rId27"/>
    <p:sldId id="319" r:id="rId28"/>
    <p:sldId id="317" r:id="rId29"/>
    <p:sldId id="314" r:id="rId30"/>
    <p:sldId id="299" r:id="rId31"/>
    <p:sldId id="315" r:id="rId32"/>
    <p:sldId id="320" r:id="rId33"/>
    <p:sldId id="316" r:id="rId34"/>
    <p:sldId id="294" r:id="rId35"/>
    <p:sldId id="28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2" d="100"/>
          <a:sy n="72" d="100"/>
        </p:scale>
        <p:origin x="-109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9B7C9A-F978-3C4B-B49C-13607C489E07}" type="datetimeFigureOut">
              <a:rPr lang="en-US" smtClean="0"/>
              <a:t>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AE39F3-4621-3449-A7C2-B220018B95F6}" type="slidenum">
              <a:rPr lang="en-US" smtClean="0"/>
              <a:t>‹#›</a:t>
            </a:fld>
            <a:endParaRPr lang="en-US"/>
          </a:p>
        </p:txBody>
      </p:sp>
    </p:spTree>
    <p:extLst>
      <p:ext uri="{BB962C8B-B14F-4D97-AF65-F5344CB8AC3E}">
        <p14:creationId xmlns:p14="http://schemas.microsoft.com/office/powerpoint/2010/main" val="798722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5B9785-0FAC-D648-9A70-8BE9E50D2AE7}" type="datetimeFigureOut">
              <a:rPr lang="en-US" smtClean="0"/>
              <a:t>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D179A-C0D9-9449-942A-0832E439FEDD}" type="slidenum">
              <a:rPr lang="en-US" smtClean="0"/>
              <a:t>‹#›</a:t>
            </a:fld>
            <a:endParaRPr lang="en-US"/>
          </a:p>
        </p:txBody>
      </p:sp>
    </p:spTree>
    <p:extLst>
      <p:ext uri="{BB962C8B-B14F-4D97-AF65-F5344CB8AC3E}">
        <p14:creationId xmlns:p14="http://schemas.microsoft.com/office/powerpoint/2010/main" val="50470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D179A-C0D9-9449-942A-0832E439FEDD}" type="slidenum">
              <a:rPr lang="en-US" smtClean="0"/>
              <a:t>13</a:t>
            </a:fld>
            <a:endParaRPr lang="en-US"/>
          </a:p>
        </p:txBody>
      </p:sp>
    </p:spTree>
    <p:extLst>
      <p:ext uri="{BB962C8B-B14F-4D97-AF65-F5344CB8AC3E}">
        <p14:creationId xmlns:p14="http://schemas.microsoft.com/office/powerpoint/2010/main" val="420077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D179A-C0D9-9449-942A-0832E439FEDD}" type="slidenum">
              <a:rPr lang="en-US" smtClean="0"/>
              <a:t>14</a:t>
            </a:fld>
            <a:endParaRPr lang="en-US"/>
          </a:p>
        </p:txBody>
      </p:sp>
    </p:spTree>
    <p:extLst>
      <p:ext uri="{BB962C8B-B14F-4D97-AF65-F5344CB8AC3E}">
        <p14:creationId xmlns:p14="http://schemas.microsoft.com/office/powerpoint/2010/main" val="420077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D179A-C0D9-9449-942A-0832E439FEDD}" type="slidenum">
              <a:rPr lang="en-US" smtClean="0"/>
              <a:t>15</a:t>
            </a:fld>
            <a:endParaRPr lang="en-US"/>
          </a:p>
        </p:txBody>
      </p:sp>
    </p:spTree>
    <p:extLst>
      <p:ext uri="{BB962C8B-B14F-4D97-AF65-F5344CB8AC3E}">
        <p14:creationId xmlns:p14="http://schemas.microsoft.com/office/powerpoint/2010/main" val="420077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D179A-C0D9-9449-942A-0832E439FEDD}" type="slidenum">
              <a:rPr lang="en-US" smtClean="0"/>
              <a:t>16</a:t>
            </a:fld>
            <a:endParaRPr lang="en-US"/>
          </a:p>
        </p:txBody>
      </p:sp>
    </p:spTree>
    <p:extLst>
      <p:ext uri="{BB962C8B-B14F-4D97-AF65-F5344CB8AC3E}">
        <p14:creationId xmlns:p14="http://schemas.microsoft.com/office/powerpoint/2010/main" val="420077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D179A-C0D9-9449-942A-0832E439FEDD}" type="slidenum">
              <a:rPr lang="en-US" smtClean="0"/>
              <a:t>17</a:t>
            </a:fld>
            <a:endParaRPr lang="en-US"/>
          </a:p>
        </p:txBody>
      </p:sp>
    </p:spTree>
    <p:extLst>
      <p:ext uri="{BB962C8B-B14F-4D97-AF65-F5344CB8AC3E}">
        <p14:creationId xmlns:p14="http://schemas.microsoft.com/office/powerpoint/2010/main" val="420077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C9F88F61-378C-5746-AA7D-796222F8CA85}"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1758A-59E0-1D49-B857-103318078B5A}" type="slidenum">
              <a:rPr lang="en-US" smtClean="0"/>
              <a:t>‹#›</a:t>
            </a:fld>
            <a:endParaRPr lang="en-US"/>
          </a:p>
        </p:txBody>
      </p:sp>
    </p:spTree>
    <p:extLst>
      <p:ext uri="{BB962C8B-B14F-4D97-AF65-F5344CB8AC3E}">
        <p14:creationId xmlns:p14="http://schemas.microsoft.com/office/powerpoint/2010/main" val="228976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9F88F61-378C-5746-AA7D-796222F8CA85}"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1758A-59E0-1D49-B857-103318078B5A}" type="slidenum">
              <a:rPr lang="en-US" smtClean="0"/>
              <a:t>‹#›</a:t>
            </a:fld>
            <a:endParaRPr lang="en-US"/>
          </a:p>
        </p:txBody>
      </p:sp>
    </p:spTree>
    <p:extLst>
      <p:ext uri="{BB962C8B-B14F-4D97-AF65-F5344CB8AC3E}">
        <p14:creationId xmlns:p14="http://schemas.microsoft.com/office/powerpoint/2010/main" val="353193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9F88F61-378C-5746-AA7D-796222F8CA85}"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1758A-59E0-1D49-B857-103318078B5A}" type="slidenum">
              <a:rPr lang="en-US" smtClean="0"/>
              <a:t>‹#›</a:t>
            </a:fld>
            <a:endParaRPr lang="en-US"/>
          </a:p>
        </p:txBody>
      </p:sp>
    </p:spTree>
    <p:extLst>
      <p:ext uri="{BB962C8B-B14F-4D97-AF65-F5344CB8AC3E}">
        <p14:creationId xmlns:p14="http://schemas.microsoft.com/office/powerpoint/2010/main" val="237564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9F88F61-378C-5746-AA7D-796222F8CA85}"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1758A-59E0-1D49-B857-103318078B5A}" type="slidenum">
              <a:rPr lang="en-US" smtClean="0"/>
              <a:t>‹#›</a:t>
            </a:fld>
            <a:endParaRPr lang="en-US"/>
          </a:p>
        </p:txBody>
      </p:sp>
    </p:spTree>
    <p:extLst>
      <p:ext uri="{BB962C8B-B14F-4D97-AF65-F5344CB8AC3E}">
        <p14:creationId xmlns:p14="http://schemas.microsoft.com/office/powerpoint/2010/main" val="22422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C9F88F61-378C-5746-AA7D-796222F8CA85}" type="datetimeFigureOut">
              <a:rPr lang="en-US" smtClean="0"/>
              <a:t>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1758A-59E0-1D49-B857-103318078B5A}" type="slidenum">
              <a:rPr lang="en-US" smtClean="0"/>
              <a:t>‹#›</a:t>
            </a:fld>
            <a:endParaRPr lang="en-US"/>
          </a:p>
        </p:txBody>
      </p:sp>
    </p:spTree>
    <p:extLst>
      <p:ext uri="{BB962C8B-B14F-4D97-AF65-F5344CB8AC3E}">
        <p14:creationId xmlns:p14="http://schemas.microsoft.com/office/powerpoint/2010/main" val="12747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C9F88F61-378C-5746-AA7D-796222F8CA85}" type="datetimeFigureOut">
              <a:rPr lang="en-US" smtClean="0"/>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1758A-59E0-1D49-B857-103318078B5A}" type="slidenum">
              <a:rPr lang="en-US" smtClean="0"/>
              <a:t>‹#›</a:t>
            </a:fld>
            <a:endParaRPr lang="en-US"/>
          </a:p>
        </p:txBody>
      </p:sp>
    </p:spTree>
    <p:extLst>
      <p:ext uri="{BB962C8B-B14F-4D97-AF65-F5344CB8AC3E}">
        <p14:creationId xmlns:p14="http://schemas.microsoft.com/office/powerpoint/2010/main" val="62714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C9F88F61-378C-5746-AA7D-796222F8CA85}" type="datetimeFigureOut">
              <a:rPr lang="en-US" smtClean="0"/>
              <a:t>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1758A-59E0-1D49-B857-103318078B5A}" type="slidenum">
              <a:rPr lang="en-US" smtClean="0"/>
              <a:t>‹#›</a:t>
            </a:fld>
            <a:endParaRPr lang="en-US"/>
          </a:p>
        </p:txBody>
      </p:sp>
    </p:spTree>
    <p:extLst>
      <p:ext uri="{BB962C8B-B14F-4D97-AF65-F5344CB8AC3E}">
        <p14:creationId xmlns:p14="http://schemas.microsoft.com/office/powerpoint/2010/main" val="60886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C9F88F61-378C-5746-AA7D-796222F8CA85}" type="datetimeFigureOut">
              <a:rPr lang="en-US" smtClean="0"/>
              <a:t>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1758A-59E0-1D49-B857-103318078B5A}" type="slidenum">
              <a:rPr lang="en-US" smtClean="0"/>
              <a:t>‹#›</a:t>
            </a:fld>
            <a:endParaRPr lang="en-US"/>
          </a:p>
        </p:txBody>
      </p:sp>
    </p:spTree>
    <p:extLst>
      <p:ext uri="{BB962C8B-B14F-4D97-AF65-F5344CB8AC3E}">
        <p14:creationId xmlns:p14="http://schemas.microsoft.com/office/powerpoint/2010/main" val="371910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88F61-378C-5746-AA7D-796222F8CA85}" type="datetimeFigureOut">
              <a:rPr lang="en-US" smtClean="0"/>
              <a:t>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1758A-59E0-1D49-B857-103318078B5A}" type="slidenum">
              <a:rPr lang="en-US" smtClean="0"/>
              <a:t>‹#›</a:t>
            </a:fld>
            <a:endParaRPr lang="en-US"/>
          </a:p>
        </p:txBody>
      </p:sp>
    </p:spTree>
    <p:extLst>
      <p:ext uri="{BB962C8B-B14F-4D97-AF65-F5344CB8AC3E}">
        <p14:creationId xmlns:p14="http://schemas.microsoft.com/office/powerpoint/2010/main" val="420146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9F88F61-378C-5746-AA7D-796222F8CA85}" type="datetimeFigureOut">
              <a:rPr lang="en-US" smtClean="0"/>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1758A-59E0-1D49-B857-103318078B5A}" type="slidenum">
              <a:rPr lang="en-US" smtClean="0"/>
              <a:t>‹#›</a:t>
            </a:fld>
            <a:endParaRPr lang="en-US"/>
          </a:p>
        </p:txBody>
      </p:sp>
    </p:spTree>
    <p:extLst>
      <p:ext uri="{BB962C8B-B14F-4D97-AF65-F5344CB8AC3E}">
        <p14:creationId xmlns:p14="http://schemas.microsoft.com/office/powerpoint/2010/main" val="194694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9F88F61-378C-5746-AA7D-796222F8CA85}" type="datetimeFigureOut">
              <a:rPr lang="en-US" smtClean="0"/>
              <a:t>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1758A-59E0-1D49-B857-103318078B5A}" type="slidenum">
              <a:rPr lang="en-US" smtClean="0"/>
              <a:t>‹#›</a:t>
            </a:fld>
            <a:endParaRPr lang="en-US"/>
          </a:p>
        </p:txBody>
      </p:sp>
    </p:spTree>
    <p:extLst>
      <p:ext uri="{BB962C8B-B14F-4D97-AF65-F5344CB8AC3E}">
        <p14:creationId xmlns:p14="http://schemas.microsoft.com/office/powerpoint/2010/main" val="614459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88F61-378C-5746-AA7D-796222F8CA85}" type="datetimeFigureOut">
              <a:rPr lang="en-US" smtClean="0"/>
              <a:t>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1758A-59E0-1D49-B857-103318078B5A}" type="slidenum">
              <a:rPr lang="en-US" smtClean="0"/>
              <a:t>‹#›</a:t>
            </a:fld>
            <a:endParaRPr lang="en-US"/>
          </a:p>
        </p:txBody>
      </p:sp>
    </p:spTree>
    <p:extLst>
      <p:ext uri="{BB962C8B-B14F-4D97-AF65-F5344CB8AC3E}">
        <p14:creationId xmlns:p14="http://schemas.microsoft.com/office/powerpoint/2010/main" val="163430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4522890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CaixaDeTexto 15"/>
          <p:cNvSpPr txBox="1"/>
          <p:nvPr/>
        </p:nvSpPr>
        <p:spPr>
          <a:xfrm>
            <a:off x="2204968" y="548080"/>
            <a:ext cx="4745090" cy="107721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b="1" dirty="0" smtClean="0"/>
              <a:t>Early SDA Views</a:t>
            </a:r>
          </a:p>
          <a:p>
            <a:pPr algn="ctr"/>
            <a:r>
              <a:rPr lang="en-US" sz="3200" b="1" dirty="0" smtClean="0"/>
              <a:t>(1844-1883)</a:t>
            </a:r>
            <a:endParaRPr lang="en-US" sz="3200" b="1" dirty="0"/>
          </a:p>
        </p:txBody>
      </p:sp>
      <p:sp>
        <p:nvSpPr>
          <p:cNvPr id="13" name="TextBox 12"/>
          <p:cNvSpPr txBox="1"/>
          <p:nvPr/>
        </p:nvSpPr>
        <p:spPr>
          <a:xfrm>
            <a:off x="881987" y="1748408"/>
            <a:ext cx="7179374" cy="523220"/>
          </a:xfrm>
          <a:prstGeom prst="rect">
            <a:avLst/>
          </a:prstGeom>
          <a:noFill/>
        </p:spPr>
        <p:txBody>
          <a:bodyPr wrap="square" rtlCol="0">
            <a:spAutoFit/>
          </a:bodyPr>
          <a:lstStyle/>
          <a:p>
            <a:pPr algn="ctr">
              <a:spcAft>
                <a:spcPts val="1200"/>
              </a:spcAft>
            </a:pPr>
            <a:r>
              <a:rPr lang="en-US" sz="2800" b="1" i="1" dirty="0" smtClean="0"/>
              <a:t>Emphasis in verbal inspiration and inerrancy</a:t>
            </a:r>
            <a:endParaRPr lang="en-US" sz="2800" b="1" i="1" dirty="0"/>
          </a:p>
        </p:txBody>
      </p:sp>
      <p:sp>
        <p:nvSpPr>
          <p:cNvPr id="2" name="TextBox 1"/>
          <p:cNvSpPr txBox="1"/>
          <p:nvPr/>
        </p:nvSpPr>
        <p:spPr>
          <a:xfrm>
            <a:off x="881987" y="2687848"/>
            <a:ext cx="3635205" cy="646331"/>
          </a:xfrm>
          <a:prstGeom prst="rect">
            <a:avLst/>
          </a:prstGeom>
          <a:noFill/>
        </p:spPr>
        <p:txBody>
          <a:bodyPr wrap="none" rtlCol="0">
            <a:spAutoFit/>
          </a:bodyPr>
          <a:lstStyle/>
          <a:p>
            <a:r>
              <a:rPr lang="en-US" sz="3600" b="1" dirty="0" smtClean="0"/>
              <a:t>Moses Hull (1863)</a:t>
            </a:r>
            <a:endParaRPr lang="en-US" sz="3600" b="1" dirty="0"/>
          </a:p>
        </p:txBody>
      </p:sp>
      <p:sp>
        <p:nvSpPr>
          <p:cNvPr id="3" name="TextBox 2"/>
          <p:cNvSpPr txBox="1"/>
          <p:nvPr/>
        </p:nvSpPr>
        <p:spPr>
          <a:xfrm>
            <a:off x="1322981" y="3598796"/>
            <a:ext cx="7091175" cy="2354491"/>
          </a:xfrm>
          <a:prstGeom prst="rect">
            <a:avLst/>
          </a:prstGeom>
          <a:noFill/>
        </p:spPr>
        <p:txBody>
          <a:bodyPr wrap="square" rtlCol="0">
            <a:spAutoFit/>
          </a:bodyPr>
          <a:lstStyle/>
          <a:p>
            <a:r>
              <a:rPr lang="en-US" sz="2800" dirty="0"/>
              <a:t>N</a:t>
            </a:r>
            <a:r>
              <a:rPr lang="en-US" sz="2800" dirty="0" smtClean="0"/>
              <a:t>othing </a:t>
            </a:r>
            <a:r>
              <a:rPr lang="en-US" sz="2800" dirty="0"/>
              <a:t>in the Bible contradicts any of the sciences of </a:t>
            </a:r>
            <a:r>
              <a:rPr lang="en-US" sz="2800" dirty="0" smtClean="0"/>
              <a:t>“physiology</a:t>
            </a:r>
            <a:r>
              <a:rPr lang="en-US" sz="2800" dirty="0"/>
              <a:t>, anatomy, hygiene, </a:t>
            </a:r>
            <a:r>
              <a:rPr lang="en-US" sz="2800" dirty="0" err="1"/>
              <a:t>materia</a:t>
            </a:r>
            <a:r>
              <a:rPr lang="en-US" sz="2800" dirty="0"/>
              <a:t> </a:t>
            </a:r>
            <a:r>
              <a:rPr lang="en-US" sz="2800" dirty="0" err="1"/>
              <a:t>medica</a:t>
            </a:r>
            <a:r>
              <a:rPr lang="en-US" sz="2800" dirty="0"/>
              <a:t>, chemistry, astronomy, or geology</a:t>
            </a:r>
            <a:r>
              <a:rPr lang="en-US" sz="2800" dirty="0" smtClean="0"/>
              <a:t>.”</a:t>
            </a:r>
            <a:endParaRPr lang="x-none" sz="2800" dirty="0"/>
          </a:p>
          <a:p>
            <a:pPr lvl="1">
              <a:lnSpc>
                <a:spcPct val="130000"/>
              </a:lnSpc>
            </a:pPr>
            <a:r>
              <a:rPr lang="en-US" sz="2400" dirty="0" smtClean="0"/>
              <a:t>Moses Hull, </a:t>
            </a:r>
            <a:r>
              <a:rPr lang="en-US" sz="2400" i="1" dirty="0" smtClean="0"/>
              <a:t>The Bible from Heaven,</a:t>
            </a:r>
            <a:r>
              <a:rPr lang="en-US" sz="2400" dirty="0" smtClean="0"/>
              <a:t> 168-169 </a:t>
            </a:r>
            <a:endParaRPr lang="x-none" sz="2400" dirty="0" smtClean="0"/>
          </a:p>
        </p:txBody>
      </p:sp>
      <p:pic>
        <p:nvPicPr>
          <p:cNvPr id="7" name="Picture 6"/>
          <p:cNvPicPr>
            <a:picLocks noChangeAspect="1"/>
          </p:cNvPicPr>
          <p:nvPr/>
        </p:nvPicPr>
        <p:blipFill>
          <a:blip r:embed="rId2"/>
          <a:stretch>
            <a:fillRect/>
          </a:stretch>
        </p:blipFill>
        <p:spPr>
          <a:xfrm>
            <a:off x="0" y="17641"/>
            <a:ext cx="9144000" cy="6858000"/>
          </a:xfrm>
          <a:prstGeom prst="rect">
            <a:avLst/>
          </a:prstGeom>
        </p:spPr>
      </p:pic>
      <p:sp>
        <p:nvSpPr>
          <p:cNvPr id="6" name="TextBox 5"/>
          <p:cNvSpPr txBox="1"/>
          <p:nvPr/>
        </p:nvSpPr>
        <p:spPr>
          <a:xfrm>
            <a:off x="511557" y="444641"/>
            <a:ext cx="4710744" cy="646331"/>
          </a:xfrm>
          <a:prstGeom prst="rect">
            <a:avLst/>
          </a:prstGeom>
          <a:noFill/>
        </p:spPr>
        <p:txBody>
          <a:bodyPr wrap="none" rtlCol="0">
            <a:spAutoFit/>
          </a:bodyPr>
          <a:lstStyle/>
          <a:p>
            <a:r>
              <a:rPr lang="en-US" sz="3600" b="1" dirty="0" smtClean="0"/>
              <a:t>Reprints in the </a:t>
            </a:r>
            <a:r>
              <a:rPr lang="en-US" sz="3600" b="1" i="1" u="sng" dirty="0" smtClean="0"/>
              <a:t>Review</a:t>
            </a:r>
            <a:r>
              <a:rPr lang="en-US" sz="3600" b="1" dirty="0" smtClean="0"/>
              <a:t>:</a:t>
            </a:r>
            <a:endParaRPr lang="en-US" sz="3600" b="1" i="1" u="sng" dirty="0"/>
          </a:p>
        </p:txBody>
      </p:sp>
      <p:sp>
        <p:nvSpPr>
          <p:cNvPr id="8" name="TextBox 7"/>
          <p:cNvSpPr txBox="1"/>
          <p:nvPr/>
        </p:nvSpPr>
        <p:spPr>
          <a:xfrm>
            <a:off x="881987" y="1225188"/>
            <a:ext cx="5891432" cy="523220"/>
          </a:xfrm>
          <a:prstGeom prst="rect">
            <a:avLst/>
          </a:prstGeom>
          <a:noFill/>
        </p:spPr>
        <p:txBody>
          <a:bodyPr wrap="none" rtlCol="0">
            <a:spAutoFit/>
          </a:bodyPr>
          <a:lstStyle/>
          <a:p>
            <a:r>
              <a:rPr lang="en-US" sz="2800" b="1" dirty="0" smtClean="0"/>
              <a:t>1859 – Louis </a:t>
            </a:r>
            <a:r>
              <a:rPr lang="en-US" sz="2800" b="1" dirty="0" err="1" smtClean="0"/>
              <a:t>Gaussen’s</a:t>
            </a:r>
            <a:r>
              <a:rPr lang="en-US" sz="2800" b="1" dirty="0" smtClean="0"/>
              <a:t> </a:t>
            </a:r>
            <a:r>
              <a:rPr lang="en-US" sz="2800" b="1" i="1" dirty="0" err="1" smtClean="0"/>
              <a:t>Theopneustia</a:t>
            </a:r>
            <a:endParaRPr lang="en-US" sz="2800" b="1" dirty="0"/>
          </a:p>
        </p:txBody>
      </p:sp>
      <p:sp>
        <p:nvSpPr>
          <p:cNvPr id="9" name="TextBox 8"/>
          <p:cNvSpPr txBox="1"/>
          <p:nvPr/>
        </p:nvSpPr>
        <p:spPr>
          <a:xfrm>
            <a:off x="1296723" y="1856129"/>
            <a:ext cx="7091176" cy="830997"/>
          </a:xfrm>
          <a:prstGeom prst="rect">
            <a:avLst/>
          </a:prstGeom>
          <a:noFill/>
        </p:spPr>
        <p:txBody>
          <a:bodyPr wrap="square" rtlCol="0">
            <a:spAutoFit/>
          </a:bodyPr>
          <a:lstStyle/>
          <a:p>
            <a:r>
              <a:rPr lang="en-US" sz="2400" dirty="0"/>
              <a:t>N</a:t>
            </a:r>
            <a:r>
              <a:rPr lang="en-US" sz="2400" dirty="0" smtClean="0"/>
              <a:t>ot “one </a:t>
            </a:r>
            <a:r>
              <a:rPr lang="en-US" sz="2400" dirty="0"/>
              <a:t>single </a:t>
            </a:r>
            <a:r>
              <a:rPr lang="en-US" sz="2400" dirty="0" smtClean="0"/>
              <a:t>error” can be </a:t>
            </a:r>
            <a:r>
              <a:rPr lang="en-US" sz="2400" dirty="0"/>
              <a:t>found in the more than 31,000 verses of the </a:t>
            </a:r>
            <a:r>
              <a:rPr lang="en-US" sz="2400" dirty="0" smtClean="0"/>
              <a:t>Bible.</a:t>
            </a:r>
            <a:r>
              <a:rPr lang="x-none" sz="2400" dirty="0" smtClean="0"/>
              <a:t> </a:t>
            </a:r>
            <a:endParaRPr lang="en-US" sz="2400" dirty="0"/>
          </a:p>
        </p:txBody>
      </p:sp>
      <p:sp>
        <p:nvSpPr>
          <p:cNvPr id="11" name="TextBox 10"/>
          <p:cNvSpPr txBox="1"/>
          <p:nvPr/>
        </p:nvSpPr>
        <p:spPr>
          <a:xfrm>
            <a:off x="878622" y="2888655"/>
            <a:ext cx="7277140" cy="954107"/>
          </a:xfrm>
          <a:prstGeom prst="rect">
            <a:avLst/>
          </a:prstGeom>
          <a:noFill/>
        </p:spPr>
        <p:txBody>
          <a:bodyPr wrap="none" rtlCol="0">
            <a:spAutoFit/>
          </a:bodyPr>
          <a:lstStyle/>
          <a:p>
            <a:r>
              <a:rPr lang="en-US" sz="2800" b="1" dirty="0" smtClean="0"/>
              <a:t>1880 – J. H. Pratt’s </a:t>
            </a:r>
            <a:r>
              <a:rPr lang="en-US" sz="2800" b="1" i="1" dirty="0" smtClean="0"/>
              <a:t>Scripture and Science Not at</a:t>
            </a:r>
          </a:p>
          <a:p>
            <a:r>
              <a:rPr lang="en-US" sz="2800" b="1" i="1" dirty="0"/>
              <a:t> </a:t>
            </a:r>
            <a:r>
              <a:rPr lang="en-US" sz="2800" b="1" i="1" dirty="0" smtClean="0"/>
              <a:t>            Variance</a:t>
            </a:r>
            <a:endParaRPr lang="en-US" sz="2800" b="1" dirty="0"/>
          </a:p>
        </p:txBody>
      </p:sp>
      <p:sp>
        <p:nvSpPr>
          <p:cNvPr id="12" name="TextBox 11"/>
          <p:cNvSpPr txBox="1"/>
          <p:nvPr/>
        </p:nvSpPr>
        <p:spPr>
          <a:xfrm>
            <a:off x="881987" y="4949364"/>
            <a:ext cx="3249758" cy="523220"/>
          </a:xfrm>
          <a:prstGeom prst="rect">
            <a:avLst/>
          </a:prstGeom>
          <a:noFill/>
        </p:spPr>
        <p:txBody>
          <a:bodyPr wrap="none" rtlCol="0">
            <a:spAutoFit/>
          </a:bodyPr>
          <a:lstStyle/>
          <a:p>
            <a:r>
              <a:rPr lang="en-US" sz="2800" b="1" dirty="0" smtClean="0"/>
              <a:t>1883 – H. L. Hastings</a:t>
            </a:r>
            <a:endParaRPr lang="en-US" sz="2800" b="1" dirty="0"/>
          </a:p>
        </p:txBody>
      </p:sp>
      <p:sp>
        <p:nvSpPr>
          <p:cNvPr id="14" name="TextBox 13"/>
          <p:cNvSpPr txBox="1"/>
          <p:nvPr/>
        </p:nvSpPr>
        <p:spPr>
          <a:xfrm>
            <a:off x="1305340" y="3842762"/>
            <a:ext cx="7091176" cy="830997"/>
          </a:xfrm>
          <a:prstGeom prst="rect">
            <a:avLst/>
          </a:prstGeom>
          <a:noFill/>
        </p:spPr>
        <p:txBody>
          <a:bodyPr wrap="square" rtlCol="0">
            <a:spAutoFit/>
          </a:bodyPr>
          <a:lstStyle/>
          <a:p>
            <a:r>
              <a:rPr lang="en-US" sz="2400" dirty="0" smtClean="0"/>
              <a:t>The Holy Sprit preserved the writers of the Bible “from</a:t>
            </a:r>
          </a:p>
          <a:p>
            <a:r>
              <a:rPr lang="en-US" sz="2400" dirty="0"/>
              <a:t>e</a:t>
            </a:r>
            <a:r>
              <a:rPr lang="en-US" sz="2400" dirty="0" smtClean="0"/>
              <a:t>rrors of every kind in the records they made.”</a:t>
            </a:r>
            <a:r>
              <a:rPr lang="x-none" sz="2400" dirty="0" smtClean="0"/>
              <a:t> </a:t>
            </a:r>
            <a:endParaRPr lang="en-US" sz="2400" dirty="0"/>
          </a:p>
        </p:txBody>
      </p:sp>
      <p:sp>
        <p:nvSpPr>
          <p:cNvPr id="15" name="TextBox 14"/>
          <p:cNvSpPr txBox="1"/>
          <p:nvPr/>
        </p:nvSpPr>
        <p:spPr>
          <a:xfrm>
            <a:off x="1296723" y="5579827"/>
            <a:ext cx="7091176" cy="461665"/>
          </a:xfrm>
          <a:prstGeom prst="rect">
            <a:avLst/>
          </a:prstGeom>
          <a:noFill/>
        </p:spPr>
        <p:txBody>
          <a:bodyPr wrap="square" rtlCol="0">
            <a:spAutoFit/>
          </a:bodyPr>
          <a:lstStyle/>
          <a:p>
            <a:r>
              <a:rPr lang="en-US" sz="2400" dirty="0"/>
              <a:t>T</a:t>
            </a:r>
            <a:r>
              <a:rPr lang="en-US" sz="2400" dirty="0" smtClean="0"/>
              <a:t>he </a:t>
            </a:r>
            <a:r>
              <a:rPr lang="x-none" sz="2400" dirty="0" smtClean="0"/>
              <a:t>Scriptures as “the transcript of the Divine Mind.”</a:t>
            </a:r>
            <a:endParaRPr lang="en-US" sz="2400" dirty="0"/>
          </a:p>
        </p:txBody>
      </p:sp>
    </p:spTree>
    <p:extLst>
      <p:ext uri="{BB962C8B-B14F-4D97-AF65-F5344CB8AC3E}">
        <p14:creationId xmlns:p14="http://schemas.microsoft.com/office/powerpoint/2010/main" val="28793128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CaixaDeTexto 15"/>
          <p:cNvSpPr txBox="1"/>
          <p:nvPr/>
        </p:nvSpPr>
        <p:spPr>
          <a:xfrm>
            <a:off x="705586" y="743631"/>
            <a:ext cx="7673287"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000" b="1" dirty="0" smtClean="0"/>
              <a:t>Focus on the Nature of Inspiration </a:t>
            </a:r>
            <a:r>
              <a:rPr lang="en-US" sz="3200" b="1" dirty="0" smtClean="0"/>
              <a:t>(1883-1915)</a:t>
            </a:r>
            <a:endParaRPr lang="en-US" sz="3200" b="1" dirty="0"/>
          </a:p>
        </p:txBody>
      </p:sp>
      <p:sp>
        <p:nvSpPr>
          <p:cNvPr id="13" name="TextBox 12"/>
          <p:cNvSpPr txBox="1"/>
          <p:nvPr/>
        </p:nvSpPr>
        <p:spPr>
          <a:xfrm>
            <a:off x="635030" y="2965648"/>
            <a:ext cx="7884964" cy="523220"/>
          </a:xfrm>
          <a:prstGeom prst="rect">
            <a:avLst/>
          </a:prstGeom>
          <a:noFill/>
        </p:spPr>
        <p:txBody>
          <a:bodyPr wrap="square" rtlCol="0">
            <a:spAutoFit/>
          </a:bodyPr>
          <a:lstStyle/>
          <a:p>
            <a:pPr>
              <a:spcAft>
                <a:spcPts val="1200"/>
              </a:spcAft>
            </a:pPr>
            <a:r>
              <a:rPr lang="en-US" sz="2800" b="1" dirty="0" smtClean="0"/>
              <a:t>Revision of E. G. White’s </a:t>
            </a:r>
            <a:r>
              <a:rPr lang="en-US" sz="2800" b="1" i="1" dirty="0" smtClean="0"/>
              <a:t>Testimonies for the Church</a:t>
            </a:r>
            <a:endParaRPr lang="en-US" sz="2800" b="1" dirty="0"/>
          </a:p>
        </p:txBody>
      </p:sp>
      <p:sp>
        <p:nvSpPr>
          <p:cNvPr id="2" name="TextBox 1"/>
          <p:cNvSpPr txBox="1"/>
          <p:nvPr/>
        </p:nvSpPr>
        <p:spPr>
          <a:xfrm>
            <a:off x="2434283" y="2241558"/>
            <a:ext cx="4393212" cy="461665"/>
          </a:xfrm>
          <a:prstGeom prst="rect">
            <a:avLst/>
          </a:prstGeom>
          <a:noFill/>
        </p:spPr>
        <p:txBody>
          <a:bodyPr wrap="none" rtlCol="0">
            <a:spAutoFit/>
          </a:bodyPr>
          <a:lstStyle/>
          <a:p>
            <a:r>
              <a:rPr lang="en-US" sz="2400" b="1" i="1" dirty="0" smtClean="0"/>
              <a:t>Emphasis on thought inspiration</a:t>
            </a:r>
            <a:endParaRPr lang="en-US" sz="2400" b="1" i="1" dirty="0"/>
          </a:p>
        </p:txBody>
      </p:sp>
      <p:pic>
        <p:nvPicPr>
          <p:cNvPr id="7" name="Picture 6" descr="Macintosh HD:private:var:folders:93:cypfytr55jj4lx07gm1ydvz40000gn:T:TemporaryItems:$_57.JPG"/>
          <p:cNvPicPr/>
          <p:nvPr/>
        </p:nvPicPr>
        <p:blipFill rotWithShape="1">
          <a:blip r:embed="rId3">
            <a:extLst>
              <a:ext uri="{28A0092B-C50C-407E-A947-70E740481C1C}">
                <a14:useLocalDpi xmlns:a14="http://schemas.microsoft.com/office/drawing/2010/main" val="0"/>
              </a:ext>
            </a:extLst>
          </a:blip>
          <a:srcRect l="7759" t="3423" r="3839" b="6030"/>
          <a:stretch/>
        </p:blipFill>
        <p:spPr bwMode="auto">
          <a:xfrm rot="21006208">
            <a:off x="3261872" y="3687575"/>
            <a:ext cx="2068141" cy="296218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602206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3" name="TextBox 12"/>
          <p:cNvSpPr txBox="1"/>
          <p:nvPr/>
        </p:nvSpPr>
        <p:spPr>
          <a:xfrm>
            <a:off x="564470" y="405064"/>
            <a:ext cx="6509066" cy="646331"/>
          </a:xfrm>
          <a:prstGeom prst="rect">
            <a:avLst/>
          </a:prstGeom>
          <a:noFill/>
        </p:spPr>
        <p:txBody>
          <a:bodyPr wrap="square" rtlCol="0">
            <a:spAutoFit/>
          </a:bodyPr>
          <a:lstStyle/>
          <a:p>
            <a:pPr>
              <a:spcAft>
                <a:spcPts val="1200"/>
              </a:spcAft>
            </a:pPr>
            <a:r>
              <a:rPr lang="en-US" sz="3600" b="1" dirty="0" smtClean="0"/>
              <a:t>1883 General Conference Session</a:t>
            </a:r>
            <a:endParaRPr lang="en-US" sz="3600" b="1" dirty="0"/>
          </a:p>
        </p:txBody>
      </p:sp>
      <p:sp>
        <p:nvSpPr>
          <p:cNvPr id="3" name="TextBox 2"/>
          <p:cNvSpPr txBox="1"/>
          <p:nvPr/>
        </p:nvSpPr>
        <p:spPr>
          <a:xfrm>
            <a:off x="546829" y="1095686"/>
            <a:ext cx="8096641" cy="5632310"/>
          </a:xfrm>
          <a:prstGeom prst="rect">
            <a:avLst/>
          </a:prstGeom>
          <a:noFill/>
        </p:spPr>
        <p:txBody>
          <a:bodyPr wrap="square" rtlCol="0">
            <a:spAutoFit/>
          </a:bodyPr>
          <a:lstStyle/>
          <a:p>
            <a:r>
              <a:rPr lang="en-US" sz="2400" dirty="0" smtClean="0"/>
              <a:t>	“</a:t>
            </a:r>
            <a:r>
              <a:rPr lang="en-US" sz="2400" i="1" dirty="0" smtClean="0"/>
              <a:t>Whereas</a:t>
            </a:r>
            <a:r>
              <a:rPr lang="en-US" sz="2400" dirty="0"/>
              <a:t>, Many of these testimonies were written under the most unfavorable circumstances, the writer being too heavily pressed with anxiety and labor to devote critical thought to the grammatical perfection of the writings, and they were printed in such haste as to allow these imperfections to pass uncorrected; </a:t>
            </a:r>
            <a:r>
              <a:rPr lang="en-US" sz="2400" dirty="0" smtClean="0"/>
              <a:t>and—</a:t>
            </a:r>
            <a:endParaRPr lang="x-none" sz="2400" dirty="0"/>
          </a:p>
          <a:p>
            <a:r>
              <a:rPr lang="x-none" sz="2400" i="1" dirty="0"/>
              <a:t>	</a:t>
            </a:r>
            <a:r>
              <a:rPr lang="x-none" sz="2400" i="1" dirty="0" smtClean="0"/>
              <a:t>“</a:t>
            </a:r>
            <a:r>
              <a:rPr lang="en-US" sz="2400" i="1" dirty="0" smtClean="0"/>
              <a:t>Whereas</a:t>
            </a:r>
            <a:r>
              <a:rPr lang="en-US" sz="2400" dirty="0"/>
              <a:t>, </a:t>
            </a:r>
            <a:r>
              <a:rPr lang="en-US" sz="2400" u="sng" dirty="0"/>
              <a:t>We believe the light given by God to his servants is by the enlightenment of the mind, thus imparting the thoughts, and not (except in rare cases) the very words in which the ideas should be expressed</a:t>
            </a:r>
            <a:r>
              <a:rPr lang="en-US" sz="2400" dirty="0"/>
              <a:t>; </a:t>
            </a:r>
            <a:r>
              <a:rPr lang="en-US" sz="2400" dirty="0" smtClean="0"/>
              <a:t>therefore—</a:t>
            </a:r>
            <a:endParaRPr lang="x-none" sz="2400" dirty="0"/>
          </a:p>
          <a:p>
            <a:r>
              <a:rPr lang="x-none" sz="2400" i="1" dirty="0"/>
              <a:t>	</a:t>
            </a:r>
            <a:r>
              <a:rPr lang="x-none" sz="2400" i="1" dirty="0" smtClean="0"/>
              <a:t>“</a:t>
            </a:r>
            <a:r>
              <a:rPr lang="en-US" sz="2400" i="1" dirty="0" smtClean="0"/>
              <a:t>Resolved</a:t>
            </a:r>
            <a:r>
              <a:rPr lang="en-US" sz="2400" dirty="0"/>
              <a:t>, That in the republication of these volumes such verbal changes be made as to remove the above‑named imperfections, as far as possible, without in any measure changing the </a:t>
            </a:r>
            <a:r>
              <a:rPr lang="en-US" sz="2400" dirty="0" smtClean="0"/>
              <a:t>thought</a:t>
            </a:r>
            <a:r>
              <a:rPr lang="x-none" sz="2400" dirty="0" smtClean="0"/>
              <a:t>.”</a:t>
            </a:r>
          </a:p>
          <a:p>
            <a:pPr lvl="2"/>
            <a:r>
              <a:rPr lang="x-none" sz="2400" dirty="0" smtClean="0"/>
              <a:t>– </a:t>
            </a:r>
            <a:r>
              <a:rPr lang="x-none" sz="2400" i="1" dirty="0" smtClean="0"/>
              <a:t>RH</a:t>
            </a:r>
            <a:r>
              <a:rPr lang="x-none" sz="2400" dirty="0" smtClean="0"/>
              <a:t>, Nov. 27, 1883, 741-742</a:t>
            </a:r>
            <a:endParaRPr lang="en-US" sz="2400" dirty="0"/>
          </a:p>
        </p:txBody>
      </p:sp>
    </p:spTree>
    <p:extLst>
      <p:ext uri="{BB962C8B-B14F-4D97-AF65-F5344CB8AC3E}">
        <p14:creationId xmlns:p14="http://schemas.microsoft.com/office/powerpoint/2010/main" val="6133190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13" name="TextBox 12"/>
          <p:cNvSpPr txBox="1"/>
          <p:nvPr/>
        </p:nvSpPr>
        <p:spPr>
          <a:xfrm>
            <a:off x="599750" y="510910"/>
            <a:ext cx="5485955" cy="707886"/>
          </a:xfrm>
          <a:prstGeom prst="rect">
            <a:avLst/>
          </a:prstGeom>
          <a:noFill/>
        </p:spPr>
        <p:txBody>
          <a:bodyPr wrap="square" rtlCol="0">
            <a:spAutoFit/>
          </a:bodyPr>
          <a:lstStyle/>
          <a:p>
            <a:pPr>
              <a:spcAft>
                <a:spcPts val="1200"/>
              </a:spcAft>
            </a:pPr>
            <a:r>
              <a:rPr lang="en-US" sz="4000" b="1" dirty="0" smtClean="0"/>
              <a:t>Degrees of inspiration?</a:t>
            </a:r>
            <a:endParaRPr lang="en-US" sz="4000" b="1" dirty="0"/>
          </a:p>
        </p:txBody>
      </p:sp>
      <p:sp>
        <p:nvSpPr>
          <p:cNvPr id="3" name="TextBox 2"/>
          <p:cNvSpPr txBox="1"/>
          <p:nvPr/>
        </p:nvSpPr>
        <p:spPr>
          <a:xfrm>
            <a:off x="1128953" y="1474779"/>
            <a:ext cx="8096641" cy="4708981"/>
          </a:xfrm>
          <a:prstGeom prst="rect">
            <a:avLst/>
          </a:prstGeom>
          <a:noFill/>
        </p:spPr>
        <p:txBody>
          <a:bodyPr wrap="square" rtlCol="0">
            <a:spAutoFit/>
          </a:bodyPr>
          <a:lstStyle/>
          <a:p>
            <a:r>
              <a:rPr lang="en-US" sz="2800" b="1" dirty="0" smtClean="0"/>
              <a:t>Uriah Smith </a:t>
            </a:r>
            <a:r>
              <a:rPr lang="en-US" sz="2800" dirty="0" smtClean="0"/>
              <a:t>(1883)  </a:t>
            </a:r>
            <a:r>
              <a:rPr lang="en-US" sz="2800" dirty="0" smtClean="0">
                <a:latin typeface="Arial Black"/>
                <a:cs typeface="Arial Black"/>
              </a:rPr>
              <a:t>&gt;</a:t>
            </a:r>
            <a:r>
              <a:rPr lang="en-US" sz="2800" dirty="0" smtClean="0"/>
              <a:t>  </a:t>
            </a:r>
            <a:r>
              <a:rPr lang="en-US" sz="2800" b="1" dirty="0" smtClean="0"/>
              <a:t>Ellen G. White</a:t>
            </a:r>
          </a:p>
          <a:p>
            <a:endParaRPr lang="en-US" sz="1600" dirty="0"/>
          </a:p>
          <a:p>
            <a:pPr lvl="1"/>
            <a:r>
              <a:rPr lang="en-US" sz="2400" dirty="0" smtClean="0"/>
              <a:t>Inspired “visions”</a:t>
            </a:r>
          </a:p>
          <a:p>
            <a:pPr lvl="1"/>
            <a:r>
              <a:rPr lang="en-US" sz="2400" dirty="0" smtClean="0"/>
              <a:t>Uninspired “testimonies”</a:t>
            </a:r>
          </a:p>
          <a:p>
            <a:endParaRPr lang="en-US" sz="2400" dirty="0"/>
          </a:p>
          <a:p>
            <a:r>
              <a:rPr lang="en-US" sz="2800" b="1" dirty="0" smtClean="0"/>
              <a:t>George I. Butler </a:t>
            </a:r>
            <a:r>
              <a:rPr lang="en-US" sz="2800" dirty="0" smtClean="0"/>
              <a:t>(1884) </a:t>
            </a:r>
            <a:r>
              <a:rPr lang="en-US" sz="2800" dirty="0">
                <a:latin typeface="Arial Black"/>
                <a:cs typeface="Arial Black"/>
              </a:rPr>
              <a:t>&gt;</a:t>
            </a:r>
            <a:r>
              <a:rPr lang="en-US" sz="2800" dirty="0" smtClean="0"/>
              <a:t>  </a:t>
            </a:r>
            <a:r>
              <a:rPr lang="en-US" sz="2800" b="1" dirty="0" smtClean="0"/>
              <a:t>Bible</a:t>
            </a:r>
          </a:p>
          <a:p>
            <a:endParaRPr lang="en-US" sz="1600" dirty="0"/>
          </a:p>
          <a:p>
            <a:pPr lvl="1"/>
            <a:r>
              <a:rPr lang="en-US" sz="2400" dirty="0" smtClean="0"/>
              <a:t>Five degrees of inspiration</a:t>
            </a:r>
          </a:p>
          <a:p>
            <a:endParaRPr lang="en-US" sz="2400" dirty="0"/>
          </a:p>
          <a:p>
            <a:r>
              <a:rPr lang="x-none" sz="2800" b="1" dirty="0" smtClean="0"/>
              <a:t>Ellen G. White </a:t>
            </a:r>
            <a:r>
              <a:rPr lang="x-none" sz="2800" dirty="0" smtClean="0"/>
              <a:t>(1889) </a:t>
            </a:r>
            <a:r>
              <a:rPr lang="en-US" sz="2800" dirty="0">
                <a:latin typeface="Arial Black"/>
                <a:cs typeface="Arial Black"/>
              </a:rPr>
              <a:t>&gt;</a:t>
            </a:r>
            <a:r>
              <a:rPr lang="x-none" sz="2800" dirty="0" smtClean="0"/>
              <a:t>  </a:t>
            </a:r>
            <a:r>
              <a:rPr lang="x-none" sz="2800" b="1" dirty="0" smtClean="0"/>
              <a:t>response</a:t>
            </a:r>
          </a:p>
          <a:p>
            <a:endParaRPr lang="x-none" sz="1600" dirty="0"/>
          </a:p>
          <a:p>
            <a:pPr lvl="1"/>
            <a:r>
              <a:rPr lang="en-US" sz="2400" dirty="0" smtClean="0"/>
              <a:t>“The </a:t>
            </a:r>
            <a:r>
              <a:rPr lang="en-US" sz="2400" dirty="0"/>
              <a:t>Lord did not inspire the articles on inspiration published in the </a:t>
            </a:r>
            <a:r>
              <a:rPr lang="en-US" sz="2400" i="1" dirty="0"/>
              <a:t>Review</a:t>
            </a:r>
            <a:r>
              <a:rPr lang="en-US" sz="2400" dirty="0" smtClean="0"/>
              <a:t>.”</a:t>
            </a:r>
            <a:endParaRPr lang="en-US" sz="2400" dirty="0"/>
          </a:p>
        </p:txBody>
      </p:sp>
    </p:spTree>
    <p:extLst>
      <p:ext uri="{BB962C8B-B14F-4D97-AF65-F5344CB8AC3E}">
        <p14:creationId xmlns:p14="http://schemas.microsoft.com/office/powerpoint/2010/main" val="1076702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13" name="TextBox 12"/>
          <p:cNvSpPr txBox="1"/>
          <p:nvPr/>
        </p:nvSpPr>
        <p:spPr>
          <a:xfrm>
            <a:off x="917265" y="810807"/>
            <a:ext cx="7020618" cy="707886"/>
          </a:xfrm>
          <a:prstGeom prst="rect">
            <a:avLst/>
          </a:prstGeom>
          <a:noFill/>
        </p:spPr>
        <p:txBody>
          <a:bodyPr wrap="square" rtlCol="0">
            <a:spAutoFit/>
          </a:bodyPr>
          <a:lstStyle/>
          <a:p>
            <a:pPr>
              <a:spcAft>
                <a:spcPts val="1200"/>
              </a:spcAft>
            </a:pPr>
            <a:r>
              <a:rPr lang="en-US" sz="4000" b="1" dirty="0" smtClean="0"/>
              <a:t>Ellen White’s view of inspiration</a:t>
            </a:r>
            <a:endParaRPr lang="en-US" sz="4000" b="1" dirty="0"/>
          </a:p>
        </p:txBody>
      </p:sp>
      <p:sp>
        <p:nvSpPr>
          <p:cNvPr id="3" name="TextBox 2"/>
          <p:cNvSpPr txBox="1"/>
          <p:nvPr/>
        </p:nvSpPr>
        <p:spPr>
          <a:xfrm>
            <a:off x="917265" y="2083589"/>
            <a:ext cx="7408691" cy="3108544"/>
          </a:xfrm>
          <a:prstGeom prst="rect">
            <a:avLst/>
          </a:prstGeom>
          <a:noFill/>
        </p:spPr>
        <p:txBody>
          <a:bodyPr wrap="square" rtlCol="0">
            <a:spAutoFit/>
          </a:bodyPr>
          <a:lstStyle/>
          <a:p>
            <a:r>
              <a:rPr lang="en-US" sz="2800" b="1" u="sng" dirty="0" smtClean="0"/>
              <a:t>Incarnational</a:t>
            </a:r>
            <a:r>
              <a:rPr lang="en-US" sz="2800" b="1" dirty="0" smtClean="0"/>
              <a:t> understanding</a:t>
            </a:r>
            <a:r>
              <a:rPr lang="en-US" sz="2800" b="1" dirty="0" smtClean="0"/>
              <a:t>:</a:t>
            </a:r>
            <a:endParaRPr lang="en-US" sz="2800" b="1" dirty="0" smtClean="0"/>
          </a:p>
          <a:p>
            <a:endParaRPr lang="x-none" sz="2400" dirty="0"/>
          </a:p>
          <a:p>
            <a:pPr lvl="1"/>
            <a:r>
              <a:rPr lang="en-US" sz="2400" dirty="0" smtClean="0"/>
              <a:t>“</a:t>
            </a:r>
            <a:r>
              <a:rPr lang="en-US" sz="2400" dirty="0" smtClean="0"/>
              <a:t>But </a:t>
            </a:r>
            <a:r>
              <a:rPr lang="en-US" sz="2400" dirty="0"/>
              <a:t>the Bible, with its God-given truths expressed in the language of men, presents a </a:t>
            </a:r>
            <a:r>
              <a:rPr lang="en-US" sz="2400" u="sng" dirty="0"/>
              <a:t>union of the divine and the human</a:t>
            </a:r>
            <a:r>
              <a:rPr lang="en-US" sz="2400" dirty="0"/>
              <a:t>. Such a union existed in the </a:t>
            </a:r>
            <a:r>
              <a:rPr lang="en-US" sz="2400" u="sng" dirty="0"/>
              <a:t>nature of Christ</a:t>
            </a:r>
            <a:r>
              <a:rPr lang="en-US" sz="2400" dirty="0"/>
              <a:t>, who was the Son of God and the Son of man. Thus it is true of the Bible, as it was of Christ, that </a:t>
            </a:r>
            <a:r>
              <a:rPr lang="en-US" sz="2400" dirty="0" smtClean="0"/>
              <a:t>‘</a:t>
            </a:r>
            <a:r>
              <a:rPr lang="en-US" sz="2400" dirty="0" smtClean="0"/>
              <a:t>the </a:t>
            </a:r>
            <a:r>
              <a:rPr lang="en-US" sz="2400" dirty="0"/>
              <a:t>Word was made flesh, and dwelt among </a:t>
            </a:r>
            <a:r>
              <a:rPr lang="en-US" sz="2400" dirty="0" smtClean="0"/>
              <a:t>us</a:t>
            </a:r>
            <a:r>
              <a:rPr lang="en-US" sz="2400" dirty="0" smtClean="0"/>
              <a:t>’</a:t>
            </a:r>
            <a:r>
              <a:rPr lang="en-US" sz="2400" dirty="0" smtClean="0"/>
              <a:t>” (GC v).</a:t>
            </a:r>
            <a:endParaRPr lang="en-US" sz="2400" dirty="0" smtClean="0"/>
          </a:p>
        </p:txBody>
      </p:sp>
    </p:spTree>
    <p:extLst>
      <p:ext uri="{BB962C8B-B14F-4D97-AF65-F5344CB8AC3E}">
        <p14:creationId xmlns:p14="http://schemas.microsoft.com/office/powerpoint/2010/main" val="8224504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546825" y="1183890"/>
            <a:ext cx="7814408" cy="4216539"/>
          </a:xfrm>
          <a:prstGeom prst="rect">
            <a:avLst/>
          </a:prstGeom>
          <a:noFill/>
        </p:spPr>
        <p:txBody>
          <a:bodyPr wrap="square" rtlCol="0">
            <a:spAutoFit/>
          </a:bodyPr>
          <a:lstStyle/>
          <a:p>
            <a:r>
              <a:rPr lang="en-US" sz="2800" b="1" dirty="0"/>
              <a:t>R</a:t>
            </a:r>
            <a:r>
              <a:rPr lang="en-US" sz="2800" b="1" dirty="0" smtClean="0"/>
              <a:t>esponse to </a:t>
            </a:r>
            <a:r>
              <a:rPr lang="en-US" sz="2800" b="1" u="sng" dirty="0" smtClean="0"/>
              <a:t>mechanical</a:t>
            </a:r>
            <a:r>
              <a:rPr lang="en-US" sz="2800" b="1" dirty="0" smtClean="0"/>
              <a:t> and </a:t>
            </a:r>
            <a:r>
              <a:rPr lang="en-US" sz="2800" b="1" u="sng" dirty="0" smtClean="0"/>
              <a:t>verbal</a:t>
            </a:r>
            <a:r>
              <a:rPr lang="en-US" sz="2800" b="1" dirty="0" smtClean="0"/>
              <a:t> inspiration:</a:t>
            </a:r>
          </a:p>
          <a:p>
            <a:endParaRPr lang="x-none" sz="2400" dirty="0"/>
          </a:p>
          <a:p>
            <a:pPr lvl="1"/>
            <a:r>
              <a:rPr lang="en-US" sz="2400" dirty="0" smtClean="0"/>
              <a:t>“</a:t>
            </a:r>
            <a:r>
              <a:rPr lang="en-US" sz="2400" dirty="0"/>
              <a:t>It is </a:t>
            </a:r>
            <a:r>
              <a:rPr lang="en-US" sz="2400" u="sng" dirty="0"/>
              <a:t>not the words of the Bible</a:t>
            </a:r>
            <a:r>
              <a:rPr lang="en-US" sz="2400" dirty="0"/>
              <a:t> that are inspired, but </a:t>
            </a:r>
            <a:r>
              <a:rPr lang="en-US" sz="2400" u="sng" dirty="0"/>
              <a:t>the</a:t>
            </a:r>
            <a:r>
              <a:rPr lang="en-US" sz="2400" dirty="0"/>
              <a:t> </a:t>
            </a:r>
            <a:r>
              <a:rPr lang="en-US" sz="2400" u="sng" dirty="0"/>
              <a:t>men</a:t>
            </a:r>
            <a:r>
              <a:rPr lang="en-US" sz="2400" dirty="0"/>
              <a:t> that were inspired.  Inspiration acts not on the man's words or his expressions but on the man himself, who, under the influence of the Holy Ghost, is imbued with thoughts.  But the words receive the impress of the individual </a:t>
            </a:r>
            <a:r>
              <a:rPr lang="en-US" sz="2400" dirty="0" smtClean="0"/>
              <a:t>mind” (1</a:t>
            </a:r>
            <a:r>
              <a:rPr lang="en-US" sz="2400" i="1" dirty="0" smtClean="0"/>
              <a:t>SM</a:t>
            </a:r>
            <a:r>
              <a:rPr lang="en-US" sz="2400" dirty="0" smtClean="0"/>
              <a:t> 21).</a:t>
            </a:r>
          </a:p>
          <a:p>
            <a:pPr lvl="1"/>
            <a:endParaRPr lang="en-US" sz="2400" dirty="0"/>
          </a:p>
          <a:p>
            <a:pPr lvl="1"/>
            <a:r>
              <a:rPr lang="en-US" sz="2400" dirty="0" smtClean="0">
                <a:latin typeface="Wingdings"/>
                <a:ea typeface="Wingdings"/>
                <a:cs typeface="Wingdings"/>
                <a:sym typeface="Wingdings"/>
              </a:rPr>
              <a:t></a:t>
            </a:r>
            <a:r>
              <a:rPr lang="en-US" sz="2400" dirty="0">
                <a:sym typeface="Wingdings"/>
              </a:rPr>
              <a:t> </a:t>
            </a:r>
            <a:r>
              <a:rPr lang="en-US" sz="2400" dirty="0" smtClean="0">
                <a:sym typeface="Wingdings"/>
              </a:rPr>
              <a:t>Rephrased from Calvin E. Stowe (reprinted in</a:t>
            </a:r>
          </a:p>
          <a:p>
            <a:pPr lvl="1"/>
            <a:r>
              <a:rPr lang="en-US" sz="2400">
                <a:sym typeface="Wingdings"/>
              </a:rPr>
              <a:t> </a:t>
            </a:r>
            <a:r>
              <a:rPr lang="en-US" sz="2400" smtClean="0">
                <a:sym typeface="Wingdings"/>
              </a:rPr>
              <a:t>     the </a:t>
            </a:r>
            <a:r>
              <a:rPr lang="en-US" sz="2400" i="1" dirty="0" smtClean="0">
                <a:sym typeface="Wingdings"/>
              </a:rPr>
              <a:t>Review</a:t>
            </a:r>
            <a:r>
              <a:rPr lang="en-US" sz="2400" dirty="0" smtClean="0">
                <a:sym typeface="Wingdings"/>
              </a:rPr>
              <a:t>)</a:t>
            </a:r>
            <a:endParaRPr lang="en-US" sz="2400" dirty="0" smtClean="0"/>
          </a:p>
        </p:txBody>
      </p:sp>
    </p:spTree>
    <p:extLst>
      <p:ext uri="{BB962C8B-B14F-4D97-AF65-F5344CB8AC3E}">
        <p14:creationId xmlns:p14="http://schemas.microsoft.com/office/powerpoint/2010/main" val="30041385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370429" y="788890"/>
            <a:ext cx="8290681" cy="5139868"/>
          </a:xfrm>
          <a:prstGeom prst="rect">
            <a:avLst/>
          </a:prstGeom>
          <a:noFill/>
        </p:spPr>
        <p:txBody>
          <a:bodyPr wrap="square" rtlCol="0">
            <a:spAutoFit/>
          </a:bodyPr>
          <a:lstStyle/>
          <a:p>
            <a:r>
              <a:rPr lang="en-US" sz="3600" b="1" dirty="0" smtClean="0"/>
              <a:t>Response to </a:t>
            </a:r>
            <a:r>
              <a:rPr lang="en-US" sz="3600" b="1" u="sng" dirty="0" smtClean="0"/>
              <a:t>seminal thought</a:t>
            </a:r>
            <a:r>
              <a:rPr lang="en-US" sz="3600" b="1" dirty="0" smtClean="0"/>
              <a:t> inspiration:</a:t>
            </a:r>
          </a:p>
          <a:p>
            <a:endParaRPr lang="en-US" sz="2800" b="1" dirty="0"/>
          </a:p>
          <a:p>
            <a:pPr lvl="1"/>
            <a:r>
              <a:rPr lang="en-US" sz="2400" dirty="0" smtClean="0"/>
              <a:t>“</a:t>
            </a:r>
            <a:r>
              <a:rPr lang="en-US" sz="2400" dirty="0"/>
              <a:t>T</a:t>
            </a:r>
            <a:r>
              <a:rPr lang="en-US" sz="2400" dirty="0" smtClean="0"/>
              <a:t>he </a:t>
            </a:r>
            <a:r>
              <a:rPr lang="en-US" sz="2400" dirty="0"/>
              <a:t>scribes of God wrote as they were </a:t>
            </a:r>
            <a:r>
              <a:rPr lang="en-US" sz="2400" u="sng" dirty="0"/>
              <a:t>dictated by the Holy Spirit</a:t>
            </a:r>
            <a:r>
              <a:rPr lang="en-US" sz="2400" dirty="0"/>
              <a:t>, having no control of the work </a:t>
            </a:r>
            <a:r>
              <a:rPr lang="en-US" sz="2400" dirty="0" smtClean="0"/>
              <a:t>themselves” (4</a:t>
            </a:r>
            <a:r>
              <a:rPr lang="en-US" sz="2400" i="1" dirty="0" smtClean="0"/>
              <a:t>T</a:t>
            </a:r>
            <a:r>
              <a:rPr lang="en-US" sz="2400" dirty="0" smtClean="0"/>
              <a:t> 9).</a:t>
            </a:r>
          </a:p>
          <a:p>
            <a:pPr lvl="1"/>
            <a:endParaRPr lang="en-US" sz="2400" dirty="0"/>
          </a:p>
          <a:p>
            <a:pPr lvl="1"/>
            <a:r>
              <a:rPr lang="en-US" sz="2400" dirty="0" smtClean="0"/>
              <a:t>“I </a:t>
            </a:r>
            <a:r>
              <a:rPr lang="en-US" sz="2400" dirty="0"/>
              <a:t>just as dependent upon the Spirit of the Lord </a:t>
            </a:r>
            <a:r>
              <a:rPr lang="en-US" sz="2400" u="sng" dirty="0"/>
              <a:t>in relating</a:t>
            </a:r>
            <a:r>
              <a:rPr lang="en-US" sz="2400" dirty="0"/>
              <a:t> or writing a vision, as in having the </a:t>
            </a:r>
            <a:r>
              <a:rPr lang="en-US" sz="2400" dirty="0" smtClean="0"/>
              <a:t>vision” (1</a:t>
            </a:r>
            <a:r>
              <a:rPr lang="en-US" sz="2400" i="1" dirty="0" smtClean="0"/>
              <a:t>SM</a:t>
            </a:r>
            <a:r>
              <a:rPr lang="en-US" sz="2400" dirty="0" smtClean="0"/>
              <a:t> 36).</a:t>
            </a:r>
          </a:p>
          <a:p>
            <a:pPr lvl="1"/>
            <a:endParaRPr lang="en-US" sz="2400" dirty="0"/>
          </a:p>
          <a:p>
            <a:pPr lvl="1"/>
            <a:r>
              <a:rPr lang="en-US" sz="2400" dirty="0" smtClean="0"/>
              <a:t>“</a:t>
            </a:r>
            <a:r>
              <a:rPr lang="en-US" sz="2400" dirty="0"/>
              <a:t>I gave myself, my whole being, to God, to obey His call in everything, and since that time my life has been spent in giving the message, with my pen and in speaking before large congregations. It is </a:t>
            </a:r>
            <a:r>
              <a:rPr lang="en-US" sz="2400" u="sng" dirty="0"/>
              <a:t>not I who controls my words and actions</a:t>
            </a:r>
            <a:r>
              <a:rPr lang="en-US" sz="2400" dirty="0"/>
              <a:t> at such </a:t>
            </a:r>
            <a:r>
              <a:rPr lang="en-US" sz="2400" dirty="0" smtClean="0"/>
              <a:t>times” (1</a:t>
            </a:r>
            <a:r>
              <a:rPr lang="en-US" sz="2400" i="1" dirty="0" smtClean="0"/>
              <a:t>SM</a:t>
            </a:r>
            <a:r>
              <a:rPr lang="en-US" sz="2400" dirty="0" smtClean="0"/>
              <a:t> 39).</a:t>
            </a:r>
            <a:endParaRPr lang="en-US" sz="2400" dirty="0"/>
          </a:p>
        </p:txBody>
      </p:sp>
    </p:spTree>
    <p:extLst>
      <p:ext uri="{BB962C8B-B14F-4D97-AF65-F5344CB8AC3E}">
        <p14:creationId xmlns:p14="http://schemas.microsoft.com/office/powerpoint/2010/main" val="24108722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246957" y="1407184"/>
            <a:ext cx="8661112" cy="3293209"/>
          </a:xfrm>
          <a:prstGeom prst="rect">
            <a:avLst/>
          </a:prstGeom>
          <a:noFill/>
        </p:spPr>
        <p:txBody>
          <a:bodyPr wrap="square" rtlCol="0">
            <a:spAutoFit/>
          </a:bodyPr>
          <a:lstStyle/>
          <a:p>
            <a:r>
              <a:rPr lang="en-US" sz="4000" b="1" dirty="0" smtClean="0"/>
              <a:t> Balance between the two responses:</a:t>
            </a:r>
          </a:p>
          <a:p>
            <a:endParaRPr lang="x-none" sz="4800" dirty="0"/>
          </a:p>
          <a:p>
            <a:pPr lvl="1"/>
            <a:r>
              <a:rPr lang="en-US" sz="2400" dirty="0" smtClean="0"/>
              <a:t>“</a:t>
            </a:r>
            <a:r>
              <a:rPr lang="en-US" sz="2400" dirty="0"/>
              <a:t>Although I am as dependent upon the Spirit of the Lord </a:t>
            </a:r>
            <a:r>
              <a:rPr lang="en-US" sz="2400" u="sng" dirty="0"/>
              <a:t>in writing</a:t>
            </a:r>
            <a:r>
              <a:rPr lang="en-US" sz="2400" dirty="0"/>
              <a:t> my views as I am </a:t>
            </a:r>
            <a:r>
              <a:rPr lang="en-US" sz="2400" u="sng" dirty="0"/>
              <a:t>in receiving</a:t>
            </a:r>
            <a:r>
              <a:rPr lang="en-US" sz="2400" dirty="0"/>
              <a:t> them, yet the </a:t>
            </a:r>
            <a:r>
              <a:rPr lang="en-US" sz="2400" u="sng" dirty="0"/>
              <a:t>words</a:t>
            </a:r>
            <a:r>
              <a:rPr lang="en-US" sz="2400" dirty="0"/>
              <a:t> I employ in describing what I have seen are </a:t>
            </a:r>
            <a:r>
              <a:rPr lang="en-US" sz="2400" u="sng" dirty="0"/>
              <a:t>my own</a:t>
            </a:r>
            <a:r>
              <a:rPr lang="en-US" sz="2400" dirty="0"/>
              <a:t>, unless they be those spoken to me </a:t>
            </a:r>
            <a:r>
              <a:rPr lang="en-US" sz="2400" u="sng" dirty="0"/>
              <a:t>by an angel</a:t>
            </a:r>
            <a:r>
              <a:rPr lang="en-US" sz="2400" dirty="0"/>
              <a:t>, which I always enclose in marks of </a:t>
            </a:r>
            <a:r>
              <a:rPr lang="en-US" sz="2400" dirty="0" smtClean="0"/>
              <a:t>quotation” (1</a:t>
            </a:r>
            <a:r>
              <a:rPr lang="en-US" sz="2400" i="1" dirty="0" smtClean="0"/>
              <a:t>SM</a:t>
            </a:r>
            <a:r>
              <a:rPr lang="en-US" sz="2400" dirty="0" smtClean="0"/>
              <a:t> 37).</a:t>
            </a:r>
          </a:p>
        </p:txBody>
      </p:sp>
    </p:spTree>
    <p:extLst>
      <p:ext uri="{BB962C8B-B14F-4D97-AF65-F5344CB8AC3E}">
        <p14:creationId xmlns:p14="http://schemas.microsoft.com/office/powerpoint/2010/main" val="32772671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CaixaDeTexto 15"/>
          <p:cNvSpPr txBox="1"/>
          <p:nvPr/>
        </p:nvSpPr>
        <p:spPr>
          <a:xfrm>
            <a:off x="370433" y="778911"/>
            <a:ext cx="8502355" cy="110799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400" b="1" dirty="0" smtClean="0"/>
              <a:t>The Modernist-Fundamentalist Controversy</a:t>
            </a:r>
          </a:p>
          <a:p>
            <a:pPr algn="ctr"/>
            <a:r>
              <a:rPr lang="en-US" sz="3200" b="1" dirty="0" smtClean="0"/>
              <a:t>(1915-1950)</a:t>
            </a:r>
            <a:endParaRPr lang="en-US" sz="3200" b="1" dirty="0"/>
          </a:p>
        </p:txBody>
      </p:sp>
      <p:sp>
        <p:nvSpPr>
          <p:cNvPr id="13" name="TextBox 12"/>
          <p:cNvSpPr txBox="1"/>
          <p:nvPr/>
        </p:nvSpPr>
        <p:spPr>
          <a:xfrm>
            <a:off x="652670" y="3477234"/>
            <a:ext cx="7884964" cy="2123658"/>
          </a:xfrm>
          <a:prstGeom prst="rect">
            <a:avLst/>
          </a:prstGeom>
          <a:noFill/>
        </p:spPr>
        <p:txBody>
          <a:bodyPr wrap="square" rtlCol="0">
            <a:spAutoFit/>
          </a:bodyPr>
          <a:lstStyle/>
          <a:p>
            <a:pPr marL="342900" indent="-342900">
              <a:spcAft>
                <a:spcPts val="1200"/>
              </a:spcAft>
              <a:buFont typeface="Arial"/>
              <a:buChar char="•"/>
            </a:pPr>
            <a:r>
              <a:rPr lang="en-US" sz="2800" b="1" dirty="0" smtClean="0"/>
              <a:t>Death of Ellen White (1915)</a:t>
            </a:r>
          </a:p>
          <a:p>
            <a:pPr marL="342900" indent="-342900">
              <a:spcAft>
                <a:spcPts val="1200"/>
              </a:spcAft>
              <a:buFont typeface="Arial"/>
              <a:buChar char="•"/>
            </a:pPr>
            <a:r>
              <a:rPr lang="en-US" sz="2800" b="1" dirty="0" smtClean="0"/>
              <a:t>“Christian Fundamentals” Conference (May 1919)</a:t>
            </a:r>
          </a:p>
          <a:p>
            <a:pPr marL="342900" indent="-342900">
              <a:spcAft>
                <a:spcPts val="1200"/>
              </a:spcAft>
              <a:buFont typeface="Arial"/>
              <a:buChar char="•"/>
            </a:pPr>
            <a:r>
              <a:rPr lang="en-US" sz="2800" b="1" dirty="0" smtClean="0"/>
              <a:t>Bible and History Teachers’ Council (July-August 1919)</a:t>
            </a:r>
            <a:endParaRPr lang="en-US" sz="2800" b="1" dirty="0"/>
          </a:p>
        </p:txBody>
      </p:sp>
      <p:sp>
        <p:nvSpPr>
          <p:cNvPr id="2" name="TextBox 1"/>
          <p:cNvSpPr txBox="1"/>
          <p:nvPr/>
        </p:nvSpPr>
        <p:spPr>
          <a:xfrm>
            <a:off x="1217142" y="2071960"/>
            <a:ext cx="6973295" cy="523220"/>
          </a:xfrm>
          <a:prstGeom prst="rect">
            <a:avLst/>
          </a:prstGeom>
          <a:noFill/>
        </p:spPr>
        <p:txBody>
          <a:bodyPr wrap="none" rtlCol="0">
            <a:spAutoFit/>
          </a:bodyPr>
          <a:lstStyle/>
          <a:p>
            <a:r>
              <a:rPr lang="en-US" sz="2800" b="1" i="1" dirty="0" smtClean="0"/>
              <a:t>Emphasis on verbal inspiration and inerrancy</a:t>
            </a:r>
            <a:endParaRPr lang="en-US" sz="2800" b="1" i="1" dirty="0"/>
          </a:p>
        </p:txBody>
      </p:sp>
    </p:spTree>
    <p:extLst>
      <p:ext uri="{BB962C8B-B14F-4D97-AF65-F5344CB8AC3E}">
        <p14:creationId xmlns:p14="http://schemas.microsoft.com/office/powerpoint/2010/main" val="2155492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3" name="TextBox 12"/>
          <p:cNvSpPr txBox="1"/>
          <p:nvPr/>
        </p:nvSpPr>
        <p:spPr>
          <a:xfrm>
            <a:off x="493908" y="1095688"/>
            <a:ext cx="7990801" cy="4462760"/>
          </a:xfrm>
          <a:prstGeom prst="rect">
            <a:avLst/>
          </a:prstGeom>
          <a:noFill/>
        </p:spPr>
        <p:txBody>
          <a:bodyPr wrap="square" rtlCol="0">
            <a:spAutoFit/>
          </a:bodyPr>
          <a:lstStyle/>
          <a:p>
            <a:pPr>
              <a:spcAft>
                <a:spcPts val="1200"/>
              </a:spcAft>
            </a:pPr>
            <a:r>
              <a:rPr lang="en-US" sz="3600" b="1" dirty="0" smtClean="0"/>
              <a:t>Benjamin </a:t>
            </a:r>
            <a:r>
              <a:rPr lang="en-US" sz="3600" b="1" dirty="0"/>
              <a:t>L. </a:t>
            </a:r>
            <a:r>
              <a:rPr lang="en-US" sz="3600" b="1" dirty="0" smtClean="0"/>
              <a:t>House (1926)</a:t>
            </a:r>
            <a:r>
              <a:rPr lang="en-US" sz="3600" dirty="0" smtClean="0"/>
              <a:t> quoted William     Evans:</a:t>
            </a:r>
          </a:p>
          <a:p>
            <a:pPr lvl="1">
              <a:spcAft>
                <a:spcPts val="1200"/>
              </a:spcAft>
            </a:pPr>
            <a:endParaRPr lang="en-US" sz="1400" dirty="0"/>
          </a:p>
          <a:p>
            <a:pPr lvl="1">
              <a:spcAft>
                <a:spcPts val="1200"/>
              </a:spcAft>
            </a:pPr>
            <a:r>
              <a:rPr lang="en-US" sz="2800" dirty="0" smtClean="0"/>
              <a:t>Since </a:t>
            </a:r>
            <a:r>
              <a:rPr lang="en-US" sz="2800" dirty="0"/>
              <a:t>inspiration is </a:t>
            </a:r>
            <a:r>
              <a:rPr lang="en-US" sz="2800" dirty="0" smtClean="0"/>
              <a:t>“</a:t>
            </a:r>
            <a:r>
              <a:rPr lang="en-US" sz="2800" i="1" dirty="0" smtClean="0"/>
              <a:t>God </a:t>
            </a:r>
            <a:r>
              <a:rPr lang="en-US" sz="2800" i="1" dirty="0"/>
              <a:t>speaking through men</a:t>
            </a:r>
            <a:r>
              <a:rPr lang="en-US" sz="2800" i="1" dirty="0" smtClean="0"/>
              <a:t>,</a:t>
            </a:r>
            <a:r>
              <a:rPr lang="en-US" sz="2800" dirty="0" smtClean="0"/>
              <a:t>” </a:t>
            </a:r>
            <a:r>
              <a:rPr lang="en-US" sz="2800" dirty="0"/>
              <a:t>the Old Testament is </a:t>
            </a:r>
            <a:r>
              <a:rPr lang="en-US" sz="2800" dirty="0" smtClean="0"/>
              <a:t>“</a:t>
            </a:r>
            <a:r>
              <a:rPr lang="en-US" sz="2800" i="1" u="sng" dirty="0" smtClean="0"/>
              <a:t>just </a:t>
            </a:r>
            <a:r>
              <a:rPr lang="en-US" sz="2800" i="1" u="sng" dirty="0"/>
              <a:t>as much the Word of God as though God </a:t>
            </a:r>
            <a:r>
              <a:rPr lang="en-US" sz="2800" i="1" u="sng" dirty="0" err="1"/>
              <a:t>spake</a:t>
            </a:r>
            <a:r>
              <a:rPr lang="en-US" sz="2800" i="1" u="sng" dirty="0"/>
              <a:t> every single word of it with His own </a:t>
            </a:r>
            <a:r>
              <a:rPr lang="en-US" sz="2800" i="1" u="sng" dirty="0" smtClean="0"/>
              <a:t>lips</a:t>
            </a:r>
            <a:r>
              <a:rPr lang="en-US" sz="2800" dirty="0" smtClean="0"/>
              <a:t>.”</a:t>
            </a:r>
          </a:p>
          <a:p>
            <a:pPr lvl="2">
              <a:spcAft>
                <a:spcPts val="1200"/>
              </a:spcAft>
            </a:pPr>
            <a:r>
              <a:rPr lang="en-US" sz="2800" dirty="0" smtClean="0"/>
              <a:t>Benjamin L. House,</a:t>
            </a:r>
            <a:r>
              <a:rPr lang="en-US" sz="2800" i="1" dirty="0" smtClean="0"/>
              <a:t> Analytical Studies in Bible Doctrine,</a:t>
            </a:r>
            <a:r>
              <a:rPr lang="x-none" sz="2800" dirty="0" smtClean="0"/>
              <a:t> 60</a:t>
            </a:r>
            <a:endParaRPr lang="en-US" sz="2800" b="1" dirty="0"/>
          </a:p>
        </p:txBody>
      </p:sp>
    </p:spTree>
    <p:extLst>
      <p:ext uri="{BB962C8B-B14F-4D97-AF65-F5344CB8AC3E}">
        <p14:creationId xmlns:p14="http://schemas.microsoft.com/office/powerpoint/2010/main" val="15320736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44451"/>
            <a:ext cx="9143541" cy="6848831"/>
          </a:xfrm>
          <a:prstGeom prst="rect">
            <a:avLst/>
          </a:prstGeom>
        </p:spPr>
        <p:style>
          <a:lnRef idx="2">
            <a:schemeClr val="dk1"/>
          </a:lnRef>
          <a:fillRef idx="1">
            <a:schemeClr val="lt1"/>
          </a:fillRef>
          <a:effectRef idx="0">
            <a:schemeClr val="dk1"/>
          </a:effectRef>
          <a:fontRef idx="minor">
            <a:schemeClr val="dk1"/>
          </a:fontRef>
        </p:style>
      </p:pic>
      <p:sp>
        <p:nvSpPr>
          <p:cNvPr id="3" name="TextBox 2"/>
          <p:cNvSpPr txBox="1"/>
          <p:nvPr/>
        </p:nvSpPr>
        <p:spPr>
          <a:xfrm>
            <a:off x="1178478" y="1225606"/>
            <a:ext cx="6635925" cy="235141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500" b="1" dirty="0" smtClean="0">
                <a:latin typeface="Apple Chancery"/>
                <a:cs typeface="Apple Chancery"/>
              </a:rPr>
              <a:t>Adventist Understanding of Inspiration</a:t>
            </a:r>
          </a:p>
          <a:p>
            <a:pPr algn="ctr">
              <a:lnSpc>
                <a:spcPct val="130000"/>
              </a:lnSpc>
            </a:pPr>
            <a:r>
              <a:rPr lang="en-US" sz="3600" dirty="0" smtClean="0">
                <a:cs typeface="Apple Chancery"/>
              </a:rPr>
              <a:t>Historical Overview</a:t>
            </a:r>
          </a:p>
          <a:p>
            <a:pPr algn="ctr">
              <a:lnSpc>
                <a:spcPct val="130000"/>
              </a:lnSpc>
            </a:pPr>
            <a:endParaRPr lang="en-US" sz="800" dirty="0">
              <a:cs typeface="Apple Chancery"/>
            </a:endParaRPr>
          </a:p>
        </p:txBody>
      </p:sp>
      <p:sp>
        <p:nvSpPr>
          <p:cNvPr id="4" name="TextBox 3"/>
          <p:cNvSpPr txBox="1"/>
          <p:nvPr/>
        </p:nvSpPr>
        <p:spPr>
          <a:xfrm rot="21180000">
            <a:off x="6036829" y="5815429"/>
            <a:ext cx="2636571" cy="461665"/>
          </a:xfrm>
          <a:prstGeom prst="rect">
            <a:avLst/>
          </a:prstGeom>
          <a:noFill/>
          <a:ln>
            <a:solidFill>
              <a:schemeClr val="bg1"/>
            </a:solidFill>
          </a:ln>
        </p:spPr>
        <p:txBody>
          <a:bodyPr wrap="none" rtlCol="0">
            <a:spAutoFit/>
          </a:bodyPr>
          <a:lstStyle/>
          <a:p>
            <a:r>
              <a:rPr lang="en-US" sz="2400" i="1" dirty="0" smtClean="0">
                <a:solidFill>
                  <a:schemeClr val="bg1"/>
                </a:solidFill>
              </a:rPr>
              <a:t>by Alberto R. Timm</a:t>
            </a:r>
            <a:endParaRPr lang="en-US" sz="2400" i="1" dirty="0">
              <a:solidFill>
                <a:schemeClr val="bg1"/>
              </a:solidFill>
            </a:endParaRPr>
          </a:p>
        </p:txBody>
      </p:sp>
    </p:spTree>
    <p:extLst>
      <p:ext uri="{BB962C8B-B14F-4D97-AF65-F5344CB8AC3E}">
        <p14:creationId xmlns:p14="http://schemas.microsoft.com/office/powerpoint/2010/main" val="34132347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3" name="TextBox 12"/>
          <p:cNvSpPr txBox="1"/>
          <p:nvPr/>
        </p:nvSpPr>
        <p:spPr>
          <a:xfrm>
            <a:off x="476269" y="509176"/>
            <a:ext cx="8202479" cy="5878532"/>
          </a:xfrm>
          <a:prstGeom prst="rect">
            <a:avLst/>
          </a:prstGeom>
          <a:noFill/>
        </p:spPr>
        <p:txBody>
          <a:bodyPr wrap="square" rtlCol="0">
            <a:spAutoFit/>
          </a:bodyPr>
          <a:lstStyle/>
          <a:p>
            <a:pPr>
              <a:spcAft>
                <a:spcPts val="1200"/>
              </a:spcAft>
            </a:pPr>
            <a:r>
              <a:rPr lang="en-US" sz="3600" dirty="0" smtClean="0"/>
              <a:t>Holding to “Verbal </a:t>
            </a:r>
            <a:r>
              <a:rPr lang="en-US" sz="3600" dirty="0"/>
              <a:t>or Plenary Inspiration</a:t>
            </a:r>
            <a:r>
              <a:rPr lang="en-US" sz="3600" dirty="0" smtClean="0"/>
              <a:t>,” House rejected: </a:t>
            </a:r>
          </a:p>
          <a:p>
            <a:pPr marL="342900" indent="-342900">
              <a:spcAft>
                <a:spcPts val="1200"/>
              </a:spcAft>
              <a:buFont typeface="Arial"/>
              <a:buChar char="•"/>
            </a:pPr>
            <a:r>
              <a:rPr lang="en-US" sz="2400" b="1" i="1" dirty="0" smtClean="0"/>
              <a:t>concept</a:t>
            </a:r>
            <a:r>
              <a:rPr lang="en-US" sz="2400" b="1" dirty="0" smtClean="0"/>
              <a:t> </a:t>
            </a:r>
            <a:r>
              <a:rPr lang="en-US" sz="2400" b="1" dirty="0"/>
              <a:t>or </a:t>
            </a:r>
            <a:r>
              <a:rPr lang="en-US" sz="2400" b="1" i="1" dirty="0"/>
              <a:t>thought</a:t>
            </a:r>
            <a:r>
              <a:rPr lang="en-US" sz="2400" b="1" dirty="0"/>
              <a:t> inspiration</a:t>
            </a:r>
            <a:r>
              <a:rPr lang="en-US" sz="2400" dirty="0"/>
              <a:t>, for leaving the Bible writers </a:t>
            </a:r>
            <a:r>
              <a:rPr lang="en-US" sz="2400" dirty="0" smtClean="0"/>
              <a:t>“absolutely </a:t>
            </a:r>
            <a:r>
              <a:rPr lang="en-US" sz="2400" dirty="0"/>
              <a:t>to themselves in the choice of words they should </a:t>
            </a:r>
            <a:r>
              <a:rPr lang="en-US" sz="2400" dirty="0" smtClean="0"/>
              <a:t>use”</a:t>
            </a:r>
          </a:p>
          <a:p>
            <a:pPr marL="342900" indent="-342900">
              <a:spcAft>
                <a:spcPts val="1200"/>
              </a:spcAft>
              <a:buFont typeface="Arial"/>
              <a:buChar char="•"/>
            </a:pPr>
            <a:r>
              <a:rPr lang="en-US" sz="2400" b="1" i="1" dirty="0" smtClean="0"/>
              <a:t>mechanical</a:t>
            </a:r>
            <a:r>
              <a:rPr lang="en-US" sz="2400" b="1" dirty="0" smtClean="0"/>
              <a:t> </a:t>
            </a:r>
            <a:r>
              <a:rPr lang="en-US" sz="2400" b="1" dirty="0"/>
              <a:t>or </a:t>
            </a:r>
            <a:r>
              <a:rPr lang="en-US" sz="2400" b="1" i="1" dirty="0"/>
              <a:t>dynamic</a:t>
            </a:r>
            <a:r>
              <a:rPr lang="en-US" sz="2400" b="1" dirty="0"/>
              <a:t> inspiration</a:t>
            </a:r>
            <a:r>
              <a:rPr lang="en-US" sz="2400" dirty="0"/>
              <a:t>, for no accounting for </a:t>
            </a:r>
            <a:r>
              <a:rPr lang="en-US" sz="2400" dirty="0" smtClean="0"/>
              <a:t>“the </a:t>
            </a:r>
            <a:r>
              <a:rPr lang="en-US" sz="2400" dirty="0"/>
              <a:t>different style of the various </a:t>
            </a:r>
            <a:r>
              <a:rPr lang="en-US" sz="2400" dirty="0" smtClean="0"/>
              <a:t>writers” </a:t>
            </a:r>
            <a:r>
              <a:rPr lang="en-US" sz="2400" dirty="0"/>
              <a:t>and for </a:t>
            </a:r>
            <a:r>
              <a:rPr lang="en-US" sz="2400" dirty="0" smtClean="0"/>
              <a:t>“the </a:t>
            </a:r>
            <a:r>
              <a:rPr lang="en-US" sz="2400" dirty="0"/>
              <a:t>material secured from historical </a:t>
            </a:r>
            <a:r>
              <a:rPr lang="en-US" sz="2400" dirty="0" smtClean="0"/>
              <a:t>records”</a:t>
            </a:r>
          </a:p>
          <a:p>
            <a:pPr marL="342900" indent="-342900">
              <a:spcAft>
                <a:spcPts val="1200"/>
              </a:spcAft>
              <a:buFont typeface="Arial"/>
              <a:buChar char="•"/>
            </a:pPr>
            <a:r>
              <a:rPr lang="en-US" sz="2400" b="1" i="1" dirty="0" smtClean="0"/>
              <a:t>natural</a:t>
            </a:r>
            <a:r>
              <a:rPr lang="en-US" sz="2400" b="1" dirty="0" smtClean="0"/>
              <a:t> </a:t>
            </a:r>
            <a:r>
              <a:rPr lang="en-US" sz="2400" b="1" dirty="0"/>
              <a:t>inspiration</a:t>
            </a:r>
            <a:r>
              <a:rPr lang="en-US" sz="2400" dirty="0"/>
              <a:t>, for denying </a:t>
            </a:r>
            <a:r>
              <a:rPr lang="en-US" sz="2400" dirty="0" smtClean="0"/>
              <a:t>“the </a:t>
            </a:r>
            <a:r>
              <a:rPr lang="en-US" sz="2400" dirty="0"/>
              <a:t>supernatural and the mysterious in the </a:t>
            </a:r>
            <a:r>
              <a:rPr lang="en-US" sz="2400" dirty="0" smtClean="0"/>
              <a:t>Bible”</a:t>
            </a:r>
          </a:p>
          <a:p>
            <a:pPr marL="342900" indent="-342900">
              <a:spcAft>
                <a:spcPts val="1200"/>
              </a:spcAft>
              <a:buFont typeface="Arial"/>
              <a:buChar char="•"/>
            </a:pPr>
            <a:r>
              <a:rPr lang="en-US" sz="2400" b="1" i="1" dirty="0" smtClean="0"/>
              <a:t>illumination</a:t>
            </a:r>
            <a:r>
              <a:rPr lang="en-US" sz="2400" b="1" dirty="0" smtClean="0"/>
              <a:t> </a:t>
            </a:r>
            <a:r>
              <a:rPr lang="en-US" sz="2400" b="1" dirty="0"/>
              <a:t>or </a:t>
            </a:r>
            <a:r>
              <a:rPr lang="en-US" sz="2400" b="1" i="1" dirty="0"/>
              <a:t>universal Christian</a:t>
            </a:r>
            <a:r>
              <a:rPr lang="en-US" sz="2400" b="1" dirty="0"/>
              <a:t> inspiration</a:t>
            </a:r>
            <a:r>
              <a:rPr lang="en-US" sz="2400" dirty="0"/>
              <a:t>, for holding that </a:t>
            </a:r>
            <a:r>
              <a:rPr lang="en-US" sz="2400" dirty="0" smtClean="0"/>
              <a:t>“the </a:t>
            </a:r>
            <a:r>
              <a:rPr lang="en-US" sz="2400" dirty="0"/>
              <a:t>Christians of every age have been inspired just the same as the Bible </a:t>
            </a:r>
            <a:r>
              <a:rPr lang="en-US" sz="2400" dirty="0" smtClean="0"/>
              <a:t>writers”</a:t>
            </a:r>
            <a:endParaRPr lang="en-US" sz="2400" b="1" dirty="0"/>
          </a:p>
        </p:txBody>
      </p:sp>
    </p:spTree>
    <p:extLst>
      <p:ext uri="{BB962C8B-B14F-4D97-AF65-F5344CB8AC3E}">
        <p14:creationId xmlns:p14="http://schemas.microsoft.com/office/powerpoint/2010/main" val="21055171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3" name="TextBox 12"/>
          <p:cNvSpPr txBox="1"/>
          <p:nvPr/>
        </p:nvSpPr>
        <p:spPr>
          <a:xfrm>
            <a:off x="582111" y="738509"/>
            <a:ext cx="7884964" cy="1754327"/>
          </a:xfrm>
          <a:prstGeom prst="rect">
            <a:avLst/>
          </a:prstGeom>
          <a:noFill/>
        </p:spPr>
        <p:txBody>
          <a:bodyPr wrap="square" rtlCol="0">
            <a:spAutoFit/>
          </a:bodyPr>
          <a:lstStyle/>
          <a:p>
            <a:pPr>
              <a:spcAft>
                <a:spcPts val="1200"/>
              </a:spcAft>
            </a:pPr>
            <a:r>
              <a:rPr lang="en-US" sz="3600" dirty="0"/>
              <a:t>Edwin R. </a:t>
            </a:r>
            <a:r>
              <a:rPr lang="en-US" sz="3600" dirty="0" smtClean="0"/>
              <a:t>Thiele, “</a:t>
            </a:r>
            <a:r>
              <a:rPr lang="en-US" sz="3600" b="1" dirty="0" smtClean="0"/>
              <a:t>The </a:t>
            </a:r>
            <a:r>
              <a:rPr lang="en-US" sz="3600" b="1" dirty="0"/>
              <a:t>Chronology of </a:t>
            </a:r>
            <a:r>
              <a:rPr lang="en-US" sz="3600" b="1" dirty="0" smtClean="0"/>
              <a:t>the Kings </a:t>
            </a:r>
            <a:r>
              <a:rPr lang="en-US" sz="3600" b="1" dirty="0"/>
              <a:t>of Judah and </a:t>
            </a:r>
            <a:r>
              <a:rPr lang="en-US" sz="3600" b="1" dirty="0" smtClean="0"/>
              <a:t>Israel</a:t>
            </a:r>
            <a:r>
              <a:rPr lang="en-US" sz="3600" dirty="0" smtClean="0"/>
              <a:t>” (Ph.D. diss., University of Chicago, 1943</a:t>
            </a:r>
            <a:r>
              <a:rPr lang="en-US" sz="3600" dirty="0"/>
              <a:t>)</a:t>
            </a:r>
            <a:r>
              <a:rPr lang="x-none" sz="3600" dirty="0"/>
              <a:t> </a:t>
            </a:r>
            <a:endParaRPr lang="en-US" sz="3600" b="1" dirty="0"/>
          </a:p>
        </p:txBody>
      </p:sp>
      <p:pic>
        <p:nvPicPr>
          <p:cNvPr id="2" name="Picture 1"/>
          <p:cNvPicPr>
            <a:picLocks noChangeAspect="1"/>
          </p:cNvPicPr>
          <p:nvPr/>
        </p:nvPicPr>
        <p:blipFill>
          <a:blip r:embed="rId3"/>
          <a:stretch>
            <a:fillRect/>
          </a:stretch>
        </p:blipFill>
        <p:spPr>
          <a:xfrm rot="21192224">
            <a:off x="3280995" y="2855737"/>
            <a:ext cx="2487203" cy="381657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1206916" y="4620332"/>
            <a:ext cx="1800643" cy="461665"/>
          </a:xfrm>
          <a:prstGeom prst="rect">
            <a:avLst/>
          </a:prstGeom>
        </p:spPr>
        <p:txBody>
          <a:bodyPr wrap="none">
            <a:spAutoFit/>
          </a:bodyPr>
          <a:lstStyle/>
          <a:p>
            <a:r>
              <a:rPr lang="en-US" sz="2400" dirty="0" smtClean="0"/>
              <a:t>Book version</a:t>
            </a:r>
            <a:endParaRPr lang="en-US" sz="2400" dirty="0"/>
          </a:p>
        </p:txBody>
      </p:sp>
    </p:spTree>
    <p:extLst>
      <p:ext uri="{BB962C8B-B14F-4D97-AF65-F5344CB8AC3E}">
        <p14:creationId xmlns:p14="http://schemas.microsoft.com/office/powerpoint/2010/main" val="25483008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CaixaDeTexto 15"/>
          <p:cNvSpPr txBox="1"/>
          <p:nvPr/>
        </p:nvSpPr>
        <p:spPr>
          <a:xfrm>
            <a:off x="1270054" y="603328"/>
            <a:ext cx="6191551" cy="113877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600" b="1" dirty="0" smtClean="0"/>
              <a:t>The Emergence of New Trends</a:t>
            </a:r>
          </a:p>
          <a:p>
            <a:pPr algn="ctr"/>
            <a:r>
              <a:rPr lang="en-US" sz="3200" b="1" dirty="0" smtClean="0"/>
              <a:t>(1950-1970)</a:t>
            </a:r>
            <a:endParaRPr lang="en-US" sz="3200" b="1" dirty="0"/>
          </a:p>
        </p:txBody>
      </p:sp>
      <p:sp>
        <p:nvSpPr>
          <p:cNvPr id="2" name="TextBox 1"/>
          <p:cNvSpPr txBox="1"/>
          <p:nvPr/>
        </p:nvSpPr>
        <p:spPr>
          <a:xfrm>
            <a:off x="2081489" y="1802405"/>
            <a:ext cx="5097632" cy="523220"/>
          </a:xfrm>
          <a:prstGeom prst="rect">
            <a:avLst/>
          </a:prstGeom>
          <a:noFill/>
        </p:spPr>
        <p:txBody>
          <a:bodyPr wrap="none" rtlCol="0">
            <a:spAutoFit/>
          </a:bodyPr>
          <a:lstStyle/>
          <a:p>
            <a:r>
              <a:rPr lang="en-US" sz="2800" b="1" i="1" dirty="0" smtClean="0"/>
              <a:t>Emphasis on thought inspiration</a:t>
            </a:r>
            <a:endParaRPr lang="en-US" sz="2800" b="1" i="1" dirty="0"/>
          </a:p>
        </p:txBody>
      </p:sp>
      <p:sp>
        <p:nvSpPr>
          <p:cNvPr id="3" name="Rectangle 2"/>
          <p:cNvSpPr/>
          <p:nvPr/>
        </p:nvSpPr>
        <p:spPr>
          <a:xfrm>
            <a:off x="529189" y="2647165"/>
            <a:ext cx="7408690" cy="3785652"/>
          </a:xfrm>
          <a:prstGeom prst="rect">
            <a:avLst/>
          </a:prstGeom>
        </p:spPr>
        <p:txBody>
          <a:bodyPr wrap="square">
            <a:spAutoFit/>
          </a:bodyPr>
          <a:lstStyle/>
          <a:p>
            <a:pPr marL="342900" indent="-342900">
              <a:buFont typeface="Arial"/>
              <a:buChar char="•"/>
            </a:pPr>
            <a:r>
              <a:rPr lang="en-US" sz="2400" dirty="0"/>
              <a:t>Carl W. </a:t>
            </a:r>
            <a:r>
              <a:rPr lang="en-US" sz="2400" dirty="0" err="1" smtClean="0"/>
              <a:t>Daggy</a:t>
            </a:r>
            <a:r>
              <a:rPr lang="en-US" sz="2400" dirty="0" smtClean="0"/>
              <a:t>, </a:t>
            </a:r>
            <a:r>
              <a:rPr lang="en-US" sz="2400" b="1" dirty="0" smtClean="0"/>
              <a:t>“A </a:t>
            </a:r>
            <a:r>
              <a:rPr lang="en-US" sz="2400" b="1" dirty="0"/>
              <a:t>Comparative Study of Certain Aspects of Fundamentalism with Seventh-day </a:t>
            </a:r>
            <a:r>
              <a:rPr lang="en-US" sz="2400" b="1" dirty="0" smtClean="0"/>
              <a:t>Adventism” </a:t>
            </a:r>
            <a:r>
              <a:rPr lang="en-US" sz="2400" dirty="0" smtClean="0"/>
              <a:t>(</a:t>
            </a:r>
            <a:r>
              <a:rPr lang="en-US" sz="2400" dirty="0"/>
              <a:t>M.A. </a:t>
            </a:r>
            <a:r>
              <a:rPr lang="en-US" sz="2400" dirty="0" smtClean="0"/>
              <a:t>thesis, </a:t>
            </a:r>
            <a:r>
              <a:rPr lang="en-US" sz="2400" dirty="0"/>
              <a:t>Seventh-day Adventist Theological Seminary</a:t>
            </a:r>
            <a:r>
              <a:rPr lang="x-none" sz="2400" dirty="0"/>
              <a:t> </a:t>
            </a:r>
            <a:r>
              <a:rPr lang="en-US" sz="2400" dirty="0" smtClean="0"/>
              <a:t>, 1955)</a:t>
            </a:r>
            <a:endParaRPr lang="x-none" sz="2400" dirty="0" smtClean="0"/>
          </a:p>
          <a:p>
            <a:pPr marL="342900" indent="-342900">
              <a:buFont typeface="Arial"/>
              <a:buChar char="•"/>
            </a:pPr>
            <a:endParaRPr lang="en-US" sz="2400" b="1" dirty="0" smtClean="0"/>
          </a:p>
          <a:p>
            <a:pPr marL="342900" indent="-342900">
              <a:buFont typeface="Arial"/>
              <a:buChar char="•"/>
            </a:pPr>
            <a:r>
              <a:rPr lang="en-US" sz="2400" b="1" i="1" dirty="0" smtClean="0"/>
              <a:t>Seventh</a:t>
            </a:r>
            <a:r>
              <a:rPr lang="en-US" sz="2400" b="1" i="1" dirty="0"/>
              <a:t>-day Adventist Bible Commentary</a:t>
            </a:r>
            <a:r>
              <a:rPr lang="en-US" sz="2400" b="1" dirty="0"/>
              <a:t> </a:t>
            </a:r>
            <a:r>
              <a:rPr lang="en-US" sz="2400" dirty="0"/>
              <a:t>(1953-1957</a:t>
            </a:r>
            <a:r>
              <a:rPr lang="en-US" sz="2400" dirty="0" smtClean="0"/>
              <a:t>)</a:t>
            </a:r>
          </a:p>
          <a:p>
            <a:pPr marL="342900" indent="-342900">
              <a:buFont typeface="Arial"/>
              <a:buChar char="•"/>
            </a:pPr>
            <a:endParaRPr lang="en-US" sz="2400" b="1" dirty="0"/>
          </a:p>
          <a:p>
            <a:pPr marL="342900" indent="-342900">
              <a:buFont typeface="Arial"/>
              <a:buChar char="•"/>
            </a:pPr>
            <a:r>
              <a:rPr lang="en-US" sz="2400" dirty="0"/>
              <a:t>Frederick E. J. Harder, </a:t>
            </a:r>
            <a:r>
              <a:rPr lang="en-US" sz="2400" b="1" dirty="0" smtClean="0"/>
              <a:t>“Revelation</a:t>
            </a:r>
            <a:r>
              <a:rPr lang="en-US" sz="2400" b="1" dirty="0"/>
              <a:t>, a Source of Knowledge, as Conceived by Ellen G. </a:t>
            </a:r>
            <a:r>
              <a:rPr lang="en-US" sz="2400" b="1" dirty="0" smtClean="0"/>
              <a:t>White” </a:t>
            </a:r>
            <a:r>
              <a:rPr lang="en-US" sz="2400" dirty="0"/>
              <a:t>(Ph.D. diss., New York University, </a:t>
            </a:r>
            <a:r>
              <a:rPr lang="en-US" sz="2400" dirty="0" smtClean="0"/>
              <a:t>1960</a:t>
            </a:r>
            <a:r>
              <a:rPr lang="x-none" sz="2400" dirty="0" smtClean="0"/>
              <a:t>)</a:t>
            </a:r>
            <a:endParaRPr lang="en-US" sz="2400" dirty="0" smtClean="0"/>
          </a:p>
        </p:txBody>
      </p:sp>
    </p:spTree>
    <p:extLst>
      <p:ext uri="{BB962C8B-B14F-4D97-AF65-F5344CB8AC3E}">
        <p14:creationId xmlns:p14="http://schemas.microsoft.com/office/powerpoint/2010/main" val="7101275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CaixaDeTexto 15"/>
          <p:cNvSpPr txBox="1"/>
          <p:nvPr/>
        </p:nvSpPr>
        <p:spPr>
          <a:xfrm>
            <a:off x="739148" y="708348"/>
            <a:ext cx="7657366" cy="113877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600" b="1" dirty="0" smtClean="0"/>
              <a:t>The </a:t>
            </a:r>
            <a:r>
              <a:rPr lang="en-US" sz="3600" b="1" dirty="0" err="1" smtClean="0"/>
              <a:t>Historicization</a:t>
            </a:r>
            <a:r>
              <a:rPr lang="en-US" sz="3600" b="1" dirty="0" smtClean="0"/>
              <a:t> of Inspired Writin</a:t>
            </a:r>
            <a:r>
              <a:rPr lang="en-US" sz="3200" b="1" dirty="0" smtClean="0"/>
              <a:t>gs</a:t>
            </a:r>
          </a:p>
          <a:p>
            <a:pPr algn="ctr"/>
            <a:r>
              <a:rPr lang="en-US" sz="3200" b="1" dirty="0" smtClean="0"/>
              <a:t>(1970-1991)</a:t>
            </a:r>
            <a:endParaRPr lang="en-US" sz="3200" b="1" dirty="0"/>
          </a:p>
        </p:txBody>
      </p:sp>
      <p:sp>
        <p:nvSpPr>
          <p:cNvPr id="13" name="TextBox 12"/>
          <p:cNvSpPr txBox="1"/>
          <p:nvPr/>
        </p:nvSpPr>
        <p:spPr>
          <a:xfrm>
            <a:off x="652670" y="2550183"/>
            <a:ext cx="7884964" cy="3262432"/>
          </a:xfrm>
          <a:prstGeom prst="rect">
            <a:avLst/>
          </a:prstGeom>
          <a:noFill/>
        </p:spPr>
        <p:txBody>
          <a:bodyPr wrap="square" rtlCol="0">
            <a:spAutoFit/>
          </a:bodyPr>
          <a:lstStyle/>
          <a:p>
            <a:pPr>
              <a:spcAft>
                <a:spcPts val="1200"/>
              </a:spcAft>
            </a:pPr>
            <a:r>
              <a:rPr lang="en-US" sz="2800" b="1" dirty="0" smtClean="0"/>
              <a:t>Autumn</a:t>
            </a:r>
            <a:r>
              <a:rPr lang="en-US" sz="2800" b="1" dirty="0"/>
              <a:t>-1970 issue of </a:t>
            </a:r>
            <a:r>
              <a:rPr lang="en-US" sz="2800" b="1" i="1" dirty="0"/>
              <a:t>Spectrum</a:t>
            </a:r>
            <a:r>
              <a:rPr lang="en-US" sz="2800" dirty="0"/>
              <a:t> </a:t>
            </a:r>
            <a:r>
              <a:rPr lang="en-US" sz="2400" dirty="0">
                <a:latin typeface="Arial Black"/>
                <a:cs typeface="Arial Black"/>
              </a:rPr>
              <a:t>&gt;</a:t>
            </a:r>
            <a:r>
              <a:rPr lang="en-US" sz="2400" dirty="0" smtClean="0"/>
              <a:t> </a:t>
            </a:r>
            <a:r>
              <a:rPr lang="en-US" sz="2800" dirty="0" smtClean="0"/>
              <a:t>several articles</a:t>
            </a:r>
          </a:p>
          <a:p>
            <a:pPr>
              <a:spcAft>
                <a:spcPts val="1200"/>
              </a:spcAft>
            </a:pPr>
            <a:r>
              <a:rPr lang="en-US" sz="2800" dirty="0"/>
              <a:t> </a:t>
            </a:r>
            <a:r>
              <a:rPr lang="en-US" sz="2800" dirty="0" smtClean="0"/>
              <a:t>    on </a:t>
            </a:r>
            <a:r>
              <a:rPr lang="en-US" sz="2800" dirty="0"/>
              <a:t>Ellen White</a:t>
            </a:r>
            <a:r>
              <a:rPr lang="x-none" sz="2800" dirty="0"/>
              <a:t> </a:t>
            </a:r>
            <a:endParaRPr lang="x-none" sz="2800" dirty="0" smtClean="0"/>
          </a:p>
          <a:p>
            <a:pPr>
              <a:spcAft>
                <a:spcPts val="1200"/>
              </a:spcAft>
            </a:pPr>
            <a:endParaRPr lang="x-none" sz="2400" b="1" dirty="0"/>
          </a:p>
          <a:p>
            <a:pPr>
              <a:spcAft>
                <a:spcPts val="1200"/>
              </a:spcAft>
            </a:pPr>
            <a:r>
              <a:rPr lang="en-US" sz="2800" b="1" dirty="0" smtClean="0"/>
              <a:t>Main issues:</a:t>
            </a:r>
          </a:p>
          <a:p>
            <a:pPr marL="342900" indent="-342900">
              <a:spcAft>
                <a:spcPts val="1200"/>
              </a:spcAft>
              <a:buFont typeface="Arial"/>
              <a:buChar char="•"/>
            </a:pPr>
            <a:r>
              <a:rPr lang="en-US" sz="2400" b="1" dirty="0" smtClean="0"/>
              <a:t>Encounter Revelation</a:t>
            </a:r>
          </a:p>
          <a:p>
            <a:pPr marL="342900" indent="-342900">
              <a:spcAft>
                <a:spcPts val="1200"/>
              </a:spcAft>
              <a:buFont typeface="Arial"/>
              <a:buChar char="•"/>
            </a:pPr>
            <a:r>
              <a:rPr lang="en-US" sz="2400" b="1" dirty="0" smtClean="0"/>
              <a:t>Historical-Critical Method</a:t>
            </a:r>
            <a:endParaRPr lang="en-US" sz="2400" b="1" dirty="0"/>
          </a:p>
        </p:txBody>
      </p:sp>
    </p:spTree>
    <p:extLst>
      <p:ext uri="{BB962C8B-B14F-4D97-AF65-F5344CB8AC3E}">
        <p14:creationId xmlns:p14="http://schemas.microsoft.com/office/powerpoint/2010/main" val="37625280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Chevron 5"/>
          <p:cNvSpPr/>
          <p:nvPr/>
        </p:nvSpPr>
        <p:spPr>
          <a:xfrm>
            <a:off x="107504" y="4312520"/>
            <a:ext cx="1224136" cy="124592"/>
          </a:xfrm>
          <a:prstGeom prst="chevron">
            <a:avLst/>
          </a:prstGeom>
          <a:blipFill rotWithShape="1">
            <a:blip r:embed="rId3"/>
            <a:tile tx="0" ty="0" sx="100000" sy="100000" flip="none" algn="tl"/>
          </a:blipFill>
        </p:spPr>
        <p:style>
          <a:lnRef idx="1">
            <a:schemeClr val="dk1"/>
          </a:lnRef>
          <a:fillRef idx="3">
            <a:schemeClr val="dk1"/>
          </a:fillRef>
          <a:effectRef idx="2">
            <a:schemeClr val="dk1"/>
          </a:effectRef>
          <a:fontRef idx="minor">
            <a:schemeClr val="lt1"/>
          </a:fontRef>
        </p:style>
        <p:txBody>
          <a:bodyPr anchor="ctr"/>
          <a:lstStyle/>
          <a:p>
            <a:pPr algn="ctr">
              <a:defRPr/>
            </a:pPr>
            <a:endParaRPr lang="pt-BR">
              <a:solidFill>
                <a:schemeClr val="tx1"/>
              </a:solidFill>
            </a:endParaRPr>
          </a:p>
        </p:txBody>
      </p:sp>
      <p:sp>
        <p:nvSpPr>
          <p:cNvPr id="7" name="Chevron 6"/>
          <p:cNvSpPr/>
          <p:nvPr/>
        </p:nvSpPr>
        <p:spPr>
          <a:xfrm>
            <a:off x="6516216" y="4293096"/>
            <a:ext cx="1224136" cy="124592"/>
          </a:xfrm>
          <a:prstGeom prst="chevron">
            <a:avLst/>
          </a:prstGeom>
          <a:blipFill rotWithShape="1">
            <a:blip r:embed="rId3"/>
            <a:tile tx="0" ty="0" sx="100000" sy="100000" flip="none" algn="tl"/>
          </a:blipFill>
        </p:spPr>
        <p:style>
          <a:lnRef idx="1">
            <a:schemeClr val="dk1"/>
          </a:lnRef>
          <a:fillRef idx="3">
            <a:schemeClr val="dk1"/>
          </a:fillRef>
          <a:effectRef idx="2">
            <a:schemeClr val="dk1"/>
          </a:effectRef>
          <a:fontRef idx="minor">
            <a:schemeClr val="lt1"/>
          </a:fontRef>
        </p:style>
        <p:txBody>
          <a:bodyPr anchor="ctr"/>
          <a:lstStyle/>
          <a:p>
            <a:pPr algn="ctr">
              <a:defRPr/>
            </a:pPr>
            <a:endParaRPr lang="pt-BR">
              <a:solidFill>
                <a:schemeClr val="tx1"/>
              </a:solidFill>
            </a:endParaRPr>
          </a:p>
        </p:txBody>
      </p:sp>
      <p:sp>
        <p:nvSpPr>
          <p:cNvPr id="8" name="Chevron 7"/>
          <p:cNvSpPr/>
          <p:nvPr/>
        </p:nvSpPr>
        <p:spPr>
          <a:xfrm>
            <a:off x="5292080" y="4293096"/>
            <a:ext cx="1224136" cy="124592"/>
          </a:xfrm>
          <a:prstGeom prst="chevron">
            <a:avLst/>
          </a:prstGeom>
          <a:blipFill rotWithShape="1">
            <a:blip r:embed="rId3"/>
            <a:tile tx="0" ty="0" sx="100000" sy="100000" flip="none" algn="tl"/>
          </a:blipFill>
        </p:spPr>
        <p:style>
          <a:lnRef idx="1">
            <a:schemeClr val="dk1"/>
          </a:lnRef>
          <a:fillRef idx="3">
            <a:schemeClr val="dk1"/>
          </a:fillRef>
          <a:effectRef idx="2">
            <a:schemeClr val="dk1"/>
          </a:effectRef>
          <a:fontRef idx="minor">
            <a:schemeClr val="lt1"/>
          </a:fontRef>
        </p:style>
        <p:txBody>
          <a:bodyPr anchor="ctr"/>
          <a:lstStyle/>
          <a:p>
            <a:pPr algn="ctr">
              <a:defRPr/>
            </a:pPr>
            <a:endParaRPr lang="pt-BR">
              <a:solidFill>
                <a:schemeClr val="tx1"/>
              </a:solidFill>
            </a:endParaRPr>
          </a:p>
        </p:txBody>
      </p:sp>
      <p:sp>
        <p:nvSpPr>
          <p:cNvPr id="9" name="Chevron 8"/>
          <p:cNvSpPr/>
          <p:nvPr/>
        </p:nvSpPr>
        <p:spPr>
          <a:xfrm>
            <a:off x="3995936" y="4293096"/>
            <a:ext cx="1224136" cy="124592"/>
          </a:xfrm>
          <a:prstGeom prst="chevron">
            <a:avLst/>
          </a:prstGeom>
          <a:blipFill rotWithShape="1">
            <a:blip r:embed="rId3"/>
            <a:tile tx="0" ty="0" sx="100000" sy="100000" flip="none" algn="tl"/>
          </a:blipFill>
        </p:spPr>
        <p:style>
          <a:lnRef idx="1">
            <a:schemeClr val="dk1"/>
          </a:lnRef>
          <a:fillRef idx="3">
            <a:schemeClr val="dk1"/>
          </a:fillRef>
          <a:effectRef idx="2">
            <a:schemeClr val="dk1"/>
          </a:effectRef>
          <a:fontRef idx="minor">
            <a:schemeClr val="lt1"/>
          </a:fontRef>
        </p:style>
        <p:txBody>
          <a:bodyPr anchor="ctr"/>
          <a:lstStyle/>
          <a:p>
            <a:pPr algn="ctr">
              <a:defRPr/>
            </a:pPr>
            <a:endParaRPr lang="pt-BR">
              <a:solidFill>
                <a:schemeClr val="tx1"/>
              </a:solidFill>
            </a:endParaRPr>
          </a:p>
        </p:txBody>
      </p:sp>
      <p:sp>
        <p:nvSpPr>
          <p:cNvPr id="10" name="Chevron 9"/>
          <p:cNvSpPr/>
          <p:nvPr/>
        </p:nvSpPr>
        <p:spPr>
          <a:xfrm>
            <a:off x="2699792" y="4293096"/>
            <a:ext cx="1224136" cy="124592"/>
          </a:xfrm>
          <a:prstGeom prst="chevron">
            <a:avLst/>
          </a:prstGeom>
          <a:blipFill rotWithShape="1">
            <a:blip r:embed="rId3"/>
            <a:tile tx="0" ty="0" sx="100000" sy="100000" flip="none" algn="tl"/>
          </a:blipFill>
        </p:spPr>
        <p:style>
          <a:lnRef idx="1">
            <a:schemeClr val="dk1"/>
          </a:lnRef>
          <a:fillRef idx="3">
            <a:schemeClr val="dk1"/>
          </a:fillRef>
          <a:effectRef idx="2">
            <a:schemeClr val="dk1"/>
          </a:effectRef>
          <a:fontRef idx="minor">
            <a:schemeClr val="lt1"/>
          </a:fontRef>
        </p:style>
        <p:txBody>
          <a:bodyPr anchor="ctr"/>
          <a:lstStyle/>
          <a:p>
            <a:pPr algn="ctr">
              <a:defRPr/>
            </a:pPr>
            <a:endParaRPr lang="pt-BR">
              <a:solidFill>
                <a:schemeClr val="tx1"/>
              </a:solidFill>
            </a:endParaRPr>
          </a:p>
        </p:txBody>
      </p:sp>
      <p:sp>
        <p:nvSpPr>
          <p:cNvPr id="11" name="Chevron 10"/>
          <p:cNvSpPr/>
          <p:nvPr/>
        </p:nvSpPr>
        <p:spPr>
          <a:xfrm>
            <a:off x="1403648" y="4293096"/>
            <a:ext cx="1224136" cy="124592"/>
          </a:xfrm>
          <a:prstGeom prst="chevron">
            <a:avLst/>
          </a:prstGeom>
          <a:blipFill rotWithShape="1">
            <a:blip r:embed="rId3"/>
            <a:tile tx="0" ty="0" sx="100000" sy="100000" flip="none" algn="tl"/>
          </a:blipFill>
        </p:spPr>
        <p:style>
          <a:lnRef idx="1">
            <a:schemeClr val="dk1"/>
          </a:lnRef>
          <a:fillRef idx="3">
            <a:schemeClr val="dk1"/>
          </a:fillRef>
          <a:effectRef idx="2">
            <a:schemeClr val="dk1"/>
          </a:effectRef>
          <a:fontRef idx="minor">
            <a:schemeClr val="lt1"/>
          </a:fontRef>
        </p:style>
        <p:txBody>
          <a:bodyPr anchor="ctr"/>
          <a:lstStyle/>
          <a:p>
            <a:pPr algn="ctr">
              <a:defRPr/>
            </a:pPr>
            <a:endParaRPr lang="pt-BR">
              <a:solidFill>
                <a:schemeClr val="tx1"/>
              </a:solidFill>
            </a:endParaRPr>
          </a:p>
        </p:txBody>
      </p:sp>
      <p:sp>
        <p:nvSpPr>
          <p:cNvPr id="12" name="Oval 11"/>
          <p:cNvSpPr/>
          <p:nvPr/>
        </p:nvSpPr>
        <p:spPr>
          <a:xfrm>
            <a:off x="273224" y="4077072"/>
            <a:ext cx="842392" cy="554360"/>
          </a:xfrm>
          <a:prstGeom prst="ellipse">
            <a:avLst/>
          </a:prstGeom>
          <a:solidFill>
            <a:schemeClr val="accent1">
              <a:lumMod val="60000"/>
              <a:lumOff val="40000"/>
            </a:schemeClr>
          </a:solidFill>
          <a:ln>
            <a:solidFill>
              <a:srgbClr val="6D0000"/>
            </a:solidFill>
          </a:ln>
          <a:scene3d>
            <a:camera prst="orthographicFront">
              <a:rot lat="0" lon="0" rev="0"/>
            </a:camera>
            <a:lightRig rig="sunrise" dir="tl">
              <a:rot lat="0" lon="0" rev="1200000"/>
            </a:lightRig>
          </a:scene3d>
          <a:sp3d prstMaterial="softEdge">
            <a:bevelT prst="slope"/>
          </a:sp3d>
        </p:spPr>
        <p:style>
          <a:lnRef idx="1">
            <a:schemeClr val="dk1"/>
          </a:lnRef>
          <a:fillRef idx="3">
            <a:schemeClr val="dk1"/>
          </a:fillRef>
          <a:effectRef idx="2">
            <a:schemeClr val="dk1"/>
          </a:effectRef>
          <a:fontRef idx="minor">
            <a:schemeClr val="lt1"/>
          </a:fontRef>
        </p:style>
        <p:txBody>
          <a:bodyPr anchor="ctr"/>
          <a:lstStyle/>
          <a:p>
            <a:pPr algn="ctr">
              <a:defRPr/>
            </a:pPr>
            <a:r>
              <a:rPr lang="en-US" sz="1600" dirty="0">
                <a:solidFill>
                  <a:schemeClr val="tx1"/>
                </a:solidFill>
              </a:rPr>
              <a:t>1844</a:t>
            </a:r>
          </a:p>
        </p:txBody>
      </p:sp>
      <p:sp>
        <p:nvSpPr>
          <p:cNvPr id="14" name="Oval 13"/>
          <p:cNvSpPr/>
          <p:nvPr/>
        </p:nvSpPr>
        <p:spPr>
          <a:xfrm>
            <a:off x="1547664" y="4077072"/>
            <a:ext cx="842392" cy="554360"/>
          </a:xfrm>
          <a:prstGeom prst="ellipse">
            <a:avLst/>
          </a:prstGeom>
          <a:solidFill>
            <a:schemeClr val="accent1">
              <a:lumMod val="60000"/>
              <a:lumOff val="40000"/>
            </a:schemeClr>
          </a:solidFill>
          <a:ln>
            <a:solidFill>
              <a:srgbClr val="6D0000"/>
            </a:solidFill>
          </a:ln>
          <a:scene3d>
            <a:camera prst="orthographicFront">
              <a:rot lat="0" lon="0" rev="0"/>
            </a:camera>
            <a:lightRig rig="sunrise" dir="tl">
              <a:rot lat="0" lon="0" rev="1200000"/>
            </a:lightRig>
          </a:scene3d>
          <a:sp3d prstMaterial="softEdge">
            <a:bevelT prst="slope"/>
          </a:sp3d>
        </p:spPr>
        <p:style>
          <a:lnRef idx="1">
            <a:schemeClr val="dk1"/>
          </a:lnRef>
          <a:fillRef idx="3">
            <a:schemeClr val="dk1"/>
          </a:fillRef>
          <a:effectRef idx="2">
            <a:schemeClr val="dk1"/>
          </a:effectRef>
          <a:fontRef idx="minor">
            <a:schemeClr val="lt1"/>
          </a:fontRef>
        </p:style>
        <p:txBody>
          <a:bodyPr anchor="ctr"/>
          <a:lstStyle/>
          <a:p>
            <a:pPr algn="ctr">
              <a:defRPr/>
            </a:pPr>
            <a:r>
              <a:rPr lang="en-US" sz="1600">
                <a:solidFill>
                  <a:schemeClr val="tx1"/>
                </a:solidFill>
              </a:rPr>
              <a:t>1880 </a:t>
            </a:r>
          </a:p>
        </p:txBody>
      </p:sp>
      <p:sp>
        <p:nvSpPr>
          <p:cNvPr id="15" name="Oval 14"/>
          <p:cNvSpPr/>
          <p:nvPr/>
        </p:nvSpPr>
        <p:spPr>
          <a:xfrm>
            <a:off x="2843808" y="4077072"/>
            <a:ext cx="842392" cy="554360"/>
          </a:xfrm>
          <a:prstGeom prst="ellipse">
            <a:avLst/>
          </a:prstGeom>
          <a:solidFill>
            <a:schemeClr val="accent1">
              <a:lumMod val="60000"/>
              <a:lumOff val="40000"/>
            </a:schemeClr>
          </a:solidFill>
          <a:ln>
            <a:solidFill>
              <a:srgbClr val="6D0000"/>
            </a:solidFill>
          </a:ln>
          <a:scene3d>
            <a:camera prst="orthographicFront">
              <a:rot lat="0" lon="0" rev="0"/>
            </a:camera>
            <a:lightRig rig="sunrise" dir="tl">
              <a:rot lat="0" lon="0" rev="1200000"/>
            </a:lightRig>
          </a:scene3d>
          <a:sp3d prstMaterial="softEdge">
            <a:bevelT prst="slope"/>
          </a:sp3d>
        </p:spPr>
        <p:style>
          <a:lnRef idx="1">
            <a:schemeClr val="dk1"/>
          </a:lnRef>
          <a:fillRef idx="3">
            <a:schemeClr val="dk1"/>
          </a:fillRef>
          <a:effectRef idx="2">
            <a:schemeClr val="dk1"/>
          </a:effectRef>
          <a:fontRef idx="minor">
            <a:schemeClr val="lt1"/>
          </a:fontRef>
        </p:style>
        <p:txBody>
          <a:bodyPr anchor="ctr"/>
          <a:lstStyle/>
          <a:p>
            <a:pPr algn="ctr">
              <a:defRPr/>
            </a:pPr>
            <a:r>
              <a:rPr lang="en-US" sz="1600">
                <a:solidFill>
                  <a:schemeClr val="tx1"/>
                </a:solidFill>
              </a:rPr>
              <a:t>1890 </a:t>
            </a:r>
          </a:p>
        </p:txBody>
      </p:sp>
      <p:sp>
        <p:nvSpPr>
          <p:cNvPr id="16" name="Oval 15"/>
          <p:cNvSpPr/>
          <p:nvPr/>
        </p:nvSpPr>
        <p:spPr>
          <a:xfrm>
            <a:off x="5508104" y="4077072"/>
            <a:ext cx="842392" cy="554360"/>
          </a:xfrm>
          <a:prstGeom prst="ellipse">
            <a:avLst/>
          </a:prstGeom>
          <a:solidFill>
            <a:schemeClr val="accent1">
              <a:lumMod val="60000"/>
              <a:lumOff val="40000"/>
            </a:schemeClr>
          </a:solidFill>
          <a:ln>
            <a:solidFill>
              <a:srgbClr val="6D0000"/>
            </a:solidFill>
          </a:ln>
          <a:scene3d>
            <a:camera prst="orthographicFront">
              <a:rot lat="0" lon="0" rev="0"/>
            </a:camera>
            <a:lightRig rig="sunrise" dir="tl">
              <a:rot lat="0" lon="0" rev="1200000"/>
            </a:lightRig>
          </a:scene3d>
          <a:sp3d prstMaterial="softEdge">
            <a:bevelT prst="slope"/>
          </a:sp3d>
        </p:spPr>
        <p:style>
          <a:lnRef idx="1">
            <a:schemeClr val="dk1"/>
          </a:lnRef>
          <a:fillRef idx="3">
            <a:schemeClr val="dk1"/>
          </a:fillRef>
          <a:effectRef idx="2">
            <a:schemeClr val="dk1"/>
          </a:effectRef>
          <a:fontRef idx="minor">
            <a:schemeClr val="lt1"/>
          </a:fontRef>
        </p:style>
        <p:txBody>
          <a:bodyPr anchor="ctr"/>
          <a:lstStyle/>
          <a:p>
            <a:pPr algn="ctr">
              <a:defRPr/>
            </a:pPr>
            <a:r>
              <a:rPr lang="en-US" sz="1600">
                <a:solidFill>
                  <a:schemeClr val="tx1"/>
                </a:solidFill>
              </a:rPr>
              <a:t>1970 </a:t>
            </a:r>
          </a:p>
        </p:txBody>
      </p:sp>
      <p:sp>
        <p:nvSpPr>
          <p:cNvPr id="17" name="Rectangle 16"/>
          <p:cNvSpPr/>
          <p:nvPr/>
        </p:nvSpPr>
        <p:spPr>
          <a:xfrm>
            <a:off x="1907704" y="3068960"/>
            <a:ext cx="1224136" cy="576064"/>
          </a:xfrm>
          <a:prstGeom prst="rect">
            <a:avLst/>
          </a:prstGeom>
          <a:solidFill>
            <a:schemeClr val="accent1">
              <a:lumMod val="60000"/>
              <a:lumOff val="40000"/>
            </a:schemeClr>
          </a:solidFill>
        </p:spPr>
        <p:style>
          <a:lnRef idx="1">
            <a:schemeClr val="dk1"/>
          </a:lnRef>
          <a:fillRef idx="3">
            <a:schemeClr val="dk1"/>
          </a:fillRef>
          <a:effectRef idx="2">
            <a:schemeClr val="dk1"/>
          </a:effectRef>
          <a:fontRef idx="minor">
            <a:schemeClr val="lt1"/>
          </a:fontRef>
        </p:style>
        <p:txBody>
          <a:bodyPr anchor="ctr"/>
          <a:lstStyle/>
          <a:p>
            <a:pPr algn="ctr">
              <a:lnSpc>
                <a:spcPct val="70000"/>
              </a:lnSpc>
              <a:defRPr/>
            </a:pPr>
            <a:r>
              <a:rPr lang="en-US" sz="1800">
                <a:solidFill>
                  <a:schemeClr val="tx1"/>
                </a:solidFill>
              </a:rPr>
              <a:t> Ancient</a:t>
            </a:r>
          </a:p>
          <a:p>
            <a:pPr algn="ctr">
              <a:lnSpc>
                <a:spcPct val="70000"/>
              </a:lnSpc>
              <a:defRPr/>
            </a:pPr>
            <a:r>
              <a:rPr lang="en-US" sz="1800">
                <a:solidFill>
                  <a:schemeClr val="tx1"/>
                </a:solidFill>
              </a:rPr>
              <a:t>Tradition</a:t>
            </a:r>
          </a:p>
        </p:txBody>
      </p:sp>
      <p:cxnSp>
        <p:nvCxnSpPr>
          <p:cNvPr id="18" name="Straight Connector 17"/>
          <p:cNvCxnSpPr/>
          <p:nvPr/>
        </p:nvCxnSpPr>
        <p:spPr>
          <a:xfrm>
            <a:off x="2411413" y="2708275"/>
            <a:ext cx="215900" cy="215900"/>
          </a:xfrm>
          <a:prstGeom prst="line">
            <a:avLst/>
          </a:prstGeom>
          <a:ln w="57150" cmpd="sng">
            <a:solidFill>
              <a:srgbClr val="302C24"/>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627313" y="2708275"/>
            <a:ext cx="215900" cy="225425"/>
          </a:xfrm>
          <a:prstGeom prst="line">
            <a:avLst/>
          </a:prstGeom>
          <a:ln w="57150" cmpd="sng">
            <a:solidFill>
              <a:srgbClr val="302C24"/>
            </a:solidFill>
          </a:ln>
        </p:spPr>
        <p:style>
          <a:lnRef idx="2">
            <a:schemeClr val="accent1"/>
          </a:lnRef>
          <a:fillRef idx="0">
            <a:schemeClr val="accent1"/>
          </a:fillRef>
          <a:effectRef idx="1">
            <a:schemeClr val="accent1"/>
          </a:effectRef>
          <a:fontRef idx="minor">
            <a:schemeClr val="tx1"/>
          </a:fontRef>
        </p:style>
      </p:cxnSp>
      <p:sp>
        <p:nvSpPr>
          <p:cNvPr id="20" name="TextBox 63"/>
          <p:cNvSpPr txBox="1">
            <a:spLocks noChangeArrowheads="1"/>
          </p:cNvSpPr>
          <p:nvPr/>
        </p:nvSpPr>
        <p:spPr bwMode="auto">
          <a:xfrm>
            <a:off x="1331913" y="2205038"/>
            <a:ext cx="2735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t>Anti-Trinitarianism</a:t>
            </a:r>
          </a:p>
        </p:txBody>
      </p:sp>
      <p:sp>
        <p:nvSpPr>
          <p:cNvPr id="21" name="Bent Arrow 20"/>
          <p:cNvSpPr/>
          <p:nvPr/>
        </p:nvSpPr>
        <p:spPr>
          <a:xfrm flipH="1">
            <a:off x="3275856" y="3068960"/>
            <a:ext cx="3960440" cy="720080"/>
          </a:xfrm>
          <a:prstGeom prst="bentArrow">
            <a:avLst>
              <a:gd name="adj1" fmla="val 18084"/>
              <a:gd name="adj2" fmla="val 36934"/>
              <a:gd name="adj3" fmla="val 25000"/>
              <a:gd name="adj4" fmla="val 43750"/>
            </a:avLst>
          </a:prstGeom>
          <a:blipFill rotWithShape="1">
            <a:blip r:embed="rId3"/>
            <a:tile tx="0" ty="0" sx="100000" sy="100000" flip="none" algn="tl"/>
          </a:blipFill>
        </p:spPr>
        <p:style>
          <a:lnRef idx="1">
            <a:schemeClr val="dk1"/>
          </a:lnRef>
          <a:fillRef idx="3">
            <a:schemeClr val="dk1"/>
          </a:fillRef>
          <a:effectRef idx="2">
            <a:schemeClr val="dk1"/>
          </a:effectRef>
          <a:fontRef idx="minor">
            <a:schemeClr val="lt1"/>
          </a:fontRef>
        </p:style>
        <p:txBody>
          <a:bodyPr anchor="ctr"/>
          <a:lstStyle/>
          <a:p>
            <a:pPr algn="ctr">
              <a:defRPr/>
            </a:pPr>
            <a:endParaRPr lang="pt-BR">
              <a:solidFill>
                <a:schemeClr val="tx1"/>
              </a:solidFill>
            </a:endParaRPr>
          </a:p>
        </p:txBody>
      </p:sp>
      <p:sp>
        <p:nvSpPr>
          <p:cNvPr id="22" name="Chevron 21"/>
          <p:cNvSpPr/>
          <p:nvPr/>
        </p:nvSpPr>
        <p:spPr>
          <a:xfrm rot="16200000">
            <a:off x="6925408" y="3739891"/>
            <a:ext cx="477766" cy="144016"/>
          </a:xfrm>
          <a:prstGeom prst="chevron">
            <a:avLst/>
          </a:prstGeom>
          <a:blipFill rotWithShape="1">
            <a:blip r:embed="rId3"/>
            <a:tile tx="0" ty="0" sx="100000" sy="100000" flip="none" algn="tl"/>
          </a:blipFill>
        </p:spPr>
        <p:style>
          <a:lnRef idx="1">
            <a:schemeClr val="dk1"/>
          </a:lnRef>
          <a:fillRef idx="3">
            <a:schemeClr val="dk1"/>
          </a:fillRef>
          <a:effectRef idx="2">
            <a:schemeClr val="dk1"/>
          </a:effectRef>
          <a:fontRef idx="minor">
            <a:schemeClr val="lt1"/>
          </a:fontRef>
        </p:style>
        <p:txBody>
          <a:bodyPr anchor="ctr"/>
          <a:lstStyle/>
          <a:p>
            <a:pPr algn="ctr">
              <a:defRPr/>
            </a:pPr>
            <a:endParaRPr lang="pt-BR">
              <a:solidFill>
                <a:schemeClr val="tx1"/>
              </a:solidFill>
            </a:endParaRPr>
          </a:p>
        </p:txBody>
      </p:sp>
      <p:sp>
        <p:nvSpPr>
          <p:cNvPr id="23" name="Bent Arrow 22"/>
          <p:cNvSpPr/>
          <p:nvPr/>
        </p:nvSpPr>
        <p:spPr>
          <a:xfrm flipV="1">
            <a:off x="5868144" y="4653136"/>
            <a:ext cx="792088" cy="792088"/>
          </a:xfrm>
          <a:prstGeom prst="bentArrow">
            <a:avLst>
              <a:gd name="adj1" fmla="val 18084"/>
              <a:gd name="adj2" fmla="val 36934"/>
              <a:gd name="adj3" fmla="val 25000"/>
              <a:gd name="adj4" fmla="val 43750"/>
            </a:avLst>
          </a:prstGeom>
          <a:blipFill rotWithShape="1">
            <a:blip r:embed="rId3"/>
            <a:tile tx="0" ty="0" sx="100000" sy="100000" flip="none" algn="tl"/>
          </a:blipFill>
        </p:spPr>
        <p:style>
          <a:lnRef idx="1">
            <a:schemeClr val="dk1"/>
          </a:lnRef>
          <a:fillRef idx="3">
            <a:schemeClr val="dk1"/>
          </a:fillRef>
          <a:effectRef idx="2">
            <a:schemeClr val="dk1"/>
          </a:effectRef>
          <a:fontRef idx="minor">
            <a:schemeClr val="lt1"/>
          </a:fontRef>
        </p:style>
        <p:txBody>
          <a:bodyPr anchor="ctr"/>
          <a:lstStyle/>
          <a:p>
            <a:pPr algn="ctr">
              <a:defRPr/>
            </a:pPr>
            <a:endParaRPr lang="pt-BR">
              <a:solidFill>
                <a:schemeClr val="tx1"/>
              </a:solidFill>
            </a:endParaRPr>
          </a:p>
        </p:txBody>
      </p:sp>
      <p:sp>
        <p:nvSpPr>
          <p:cNvPr id="24" name="TextBox 67"/>
          <p:cNvSpPr txBox="1">
            <a:spLocks noChangeArrowheads="1"/>
          </p:cNvSpPr>
          <p:nvPr/>
        </p:nvSpPr>
        <p:spPr bwMode="auto">
          <a:xfrm>
            <a:off x="3708400" y="2636838"/>
            <a:ext cx="345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200" b="1"/>
              <a:t>Traditionalism</a:t>
            </a:r>
          </a:p>
        </p:txBody>
      </p:sp>
      <p:sp>
        <p:nvSpPr>
          <p:cNvPr id="25" name="TextBox 68"/>
          <p:cNvSpPr txBox="1">
            <a:spLocks noChangeArrowheads="1"/>
          </p:cNvSpPr>
          <p:nvPr/>
        </p:nvSpPr>
        <p:spPr bwMode="auto">
          <a:xfrm>
            <a:off x="3276600" y="5013325"/>
            <a:ext cx="2808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200" b="1"/>
              <a:t>Liberalism</a:t>
            </a:r>
          </a:p>
        </p:txBody>
      </p:sp>
      <p:sp>
        <p:nvSpPr>
          <p:cNvPr id="26" name="Oval Callout 25"/>
          <p:cNvSpPr/>
          <p:nvPr/>
        </p:nvSpPr>
        <p:spPr>
          <a:xfrm rot="5400000">
            <a:off x="4211960" y="4005064"/>
            <a:ext cx="9505056" cy="1296144"/>
          </a:xfrm>
          <a:prstGeom prst="wedgeEllipseCallout">
            <a:avLst>
              <a:gd name="adj1" fmla="val -3392"/>
              <a:gd name="adj2" fmla="val 89944"/>
            </a:avLst>
          </a:prstGeom>
          <a:pattFill prst="shingle">
            <a:fgClr>
              <a:prstClr val="black"/>
            </a:fgClr>
            <a:bgClr>
              <a:prstClr val="white"/>
            </a:bgClr>
          </a:pattFill>
          <a:ln w="57150" cmpd="sng">
            <a:solidFill>
              <a:schemeClr val="accent1">
                <a:lumMod val="50000"/>
              </a:schemeClr>
            </a:solidFill>
          </a:ln>
        </p:spPr>
        <p:style>
          <a:lnRef idx="1">
            <a:schemeClr val="dk1"/>
          </a:lnRef>
          <a:fillRef idx="3">
            <a:schemeClr val="dk1"/>
          </a:fillRef>
          <a:effectRef idx="2">
            <a:schemeClr val="dk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pt-BR"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Chevron 26"/>
          <p:cNvSpPr/>
          <p:nvPr/>
        </p:nvSpPr>
        <p:spPr>
          <a:xfrm>
            <a:off x="7812360" y="4293096"/>
            <a:ext cx="1224136" cy="124592"/>
          </a:xfrm>
          <a:prstGeom prst="chevron">
            <a:avLst/>
          </a:prstGeom>
          <a:blipFill rotWithShape="1">
            <a:blip r:embed="rId3"/>
            <a:tile tx="0" ty="0" sx="100000" sy="100000" flip="none" algn="tl"/>
          </a:blipFill>
        </p:spPr>
        <p:style>
          <a:lnRef idx="1">
            <a:schemeClr val="dk1"/>
          </a:lnRef>
          <a:fillRef idx="3">
            <a:schemeClr val="dk1"/>
          </a:fillRef>
          <a:effectRef idx="2">
            <a:schemeClr val="dk1"/>
          </a:effectRef>
          <a:fontRef idx="minor">
            <a:schemeClr val="lt1"/>
          </a:fontRef>
        </p:style>
        <p:txBody>
          <a:bodyPr anchor="ctr"/>
          <a:lstStyle/>
          <a:p>
            <a:pPr algn="ctr">
              <a:defRPr/>
            </a:pPr>
            <a:endParaRPr lang="pt-BR">
              <a:solidFill>
                <a:schemeClr val="tx1"/>
              </a:solidFill>
            </a:endParaRPr>
          </a:p>
        </p:txBody>
      </p:sp>
      <p:sp>
        <p:nvSpPr>
          <p:cNvPr id="28" name="Oval 27"/>
          <p:cNvSpPr/>
          <p:nvPr/>
        </p:nvSpPr>
        <p:spPr>
          <a:xfrm>
            <a:off x="7884368" y="4077072"/>
            <a:ext cx="842392" cy="554360"/>
          </a:xfrm>
          <a:prstGeom prst="ellipse">
            <a:avLst/>
          </a:prstGeom>
          <a:solidFill>
            <a:schemeClr val="accent1">
              <a:lumMod val="60000"/>
              <a:lumOff val="40000"/>
            </a:schemeClr>
          </a:solidFill>
          <a:ln>
            <a:solidFill>
              <a:srgbClr val="FDFCA3"/>
            </a:solidFill>
          </a:ln>
          <a:scene3d>
            <a:camera prst="orthographicFront">
              <a:rot lat="0" lon="0" rev="0"/>
            </a:camera>
            <a:lightRig rig="sunrise" dir="tl">
              <a:rot lat="0" lon="0" rev="1200000"/>
            </a:lightRig>
          </a:scene3d>
          <a:sp3d prstMaterial="softEdge">
            <a:bevelT prst="slope"/>
          </a:sp3d>
        </p:spPr>
        <p:style>
          <a:lnRef idx="1">
            <a:schemeClr val="dk1"/>
          </a:lnRef>
          <a:fillRef idx="3">
            <a:schemeClr val="dk1"/>
          </a:fillRef>
          <a:effectRef idx="2">
            <a:schemeClr val="dk1"/>
          </a:effectRef>
          <a:fontRef idx="minor">
            <a:schemeClr val="lt1"/>
          </a:fontRef>
        </p:style>
        <p:txBody>
          <a:bodyPr anchor="ctr"/>
          <a:lstStyle/>
          <a:p>
            <a:pPr algn="ctr">
              <a:defRPr/>
            </a:pPr>
            <a:r>
              <a:rPr lang="en-US" sz="1600">
                <a:solidFill>
                  <a:schemeClr val="tx1"/>
                </a:solidFill>
              </a:rPr>
              <a:t>1998 </a:t>
            </a:r>
          </a:p>
        </p:txBody>
      </p:sp>
      <p:sp>
        <p:nvSpPr>
          <p:cNvPr id="29" name="TextBox 77"/>
          <p:cNvSpPr txBox="1">
            <a:spLocks noChangeArrowheads="1"/>
          </p:cNvSpPr>
          <p:nvPr/>
        </p:nvSpPr>
        <p:spPr bwMode="auto">
          <a:xfrm>
            <a:off x="6084888" y="1989138"/>
            <a:ext cx="3192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200" b="1"/>
              <a:t>Globalization</a:t>
            </a:r>
          </a:p>
        </p:txBody>
      </p:sp>
      <p:sp>
        <p:nvSpPr>
          <p:cNvPr id="30" name="Rectangle 29"/>
          <p:cNvSpPr/>
          <p:nvPr/>
        </p:nvSpPr>
        <p:spPr>
          <a:xfrm>
            <a:off x="6732240" y="4941168"/>
            <a:ext cx="1368152" cy="576064"/>
          </a:xfrm>
          <a:prstGeom prst="rect">
            <a:avLst/>
          </a:prstGeom>
          <a:solidFill>
            <a:schemeClr val="accent1">
              <a:lumMod val="60000"/>
              <a:lumOff val="40000"/>
            </a:schemeClr>
          </a:solidFill>
        </p:spPr>
        <p:style>
          <a:lnRef idx="1">
            <a:schemeClr val="dk1"/>
          </a:lnRef>
          <a:fillRef idx="3">
            <a:schemeClr val="dk1"/>
          </a:fillRef>
          <a:effectRef idx="2">
            <a:schemeClr val="dk1"/>
          </a:effectRef>
          <a:fontRef idx="minor">
            <a:schemeClr val="lt1"/>
          </a:fontRef>
        </p:style>
        <p:txBody>
          <a:bodyPr anchor="ctr"/>
          <a:lstStyle/>
          <a:p>
            <a:pPr algn="ctr">
              <a:lnSpc>
                <a:spcPct val="70000"/>
              </a:lnSpc>
              <a:defRPr/>
            </a:pPr>
            <a:r>
              <a:rPr lang="en-US" sz="1800">
                <a:solidFill>
                  <a:schemeClr val="tx1"/>
                </a:solidFill>
              </a:rPr>
              <a:t>Modern</a:t>
            </a:r>
          </a:p>
          <a:p>
            <a:pPr algn="ctr">
              <a:lnSpc>
                <a:spcPct val="70000"/>
              </a:lnSpc>
              <a:defRPr/>
            </a:pPr>
            <a:r>
              <a:rPr lang="en-US" sz="1800">
                <a:solidFill>
                  <a:schemeClr val="tx1"/>
                </a:solidFill>
              </a:rPr>
              <a:t>Culture</a:t>
            </a:r>
          </a:p>
        </p:txBody>
      </p:sp>
      <p:sp>
        <p:nvSpPr>
          <p:cNvPr id="31" name="Rectangle 30"/>
          <p:cNvSpPr/>
          <p:nvPr/>
        </p:nvSpPr>
        <p:spPr>
          <a:xfrm>
            <a:off x="7884368" y="5877272"/>
            <a:ext cx="1008112" cy="360040"/>
          </a:xfrm>
          <a:prstGeom prst="rect">
            <a:avLst/>
          </a:prstGeom>
          <a:solidFill>
            <a:schemeClr val="accent1">
              <a:lumMod val="60000"/>
              <a:lumOff val="40000"/>
            </a:schemeClr>
          </a:solidFill>
        </p:spPr>
        <p:style>
          <a:lnRef idx="1">
            <a:schemeClr val="dk1"/>
          </a:lnRef>
          <a:fillRef idx="3">
            <a:schemeClr val="dk1"/>
          </a:fillRef>
          <a:effectRef idx="2">
            <a:schemeClr val="dk1"/>
          </a:effectRef>
          <a:fontRef idx="minor">
            <a:schemeClr val="lt1"/>
          </a:fontRef>
        </p:style>
        <p:txBody>
          <a:bodyPr anchor="ctr"/>
          <a:lstStyle/>
          <a:p>
            <a:pPr algn="ctr">
              <a:lnSpc>
                <a:spcPct val="70000"/>
              </a:lnSpc>
              <a:defRPr/>
            </a:pPr>
            <a:r>
              <a:rPr lang="en-US" sz="1800">
                <a:solidFill>
                  <a:schemeClr val="tx1"/>
                </a:solidFill>
              </a:rPr>
              <a:t>Internet </a:t>
            </a:r>
          </a:p>
        </p:txBody>
      </p:sp>
    </p:spTree>
    <p:extLst>
      <p:ext uri="{BB962C8B-B14F-4D97-AF65-F5344CB8AC3E}">
        <p14:creationId xmlns:p14="http://schemas.microsoft.com/office/powerpoint/2010/main" val="28729287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3" name="TextBox 12"/>
          <p:cNvSpPr txBox="1"/>
          <p:nvPr/>
        </p:nvSpPr>
        <p:spPr>
          <a:xfrm>
            <a:off x="635029" y="1033046"/>
            <a:ext cx="7884964" cy="5016758"/>
          </a:xfrm>
          <a:prstGeom prst="rect">
            <a:avLst/>
          </a:prstGeom>
          <a:noFill/>
        </p:spPr>
        <p:txBody>
          <a:bodyPr wrap="square" rtlCol="0">
            <a:spAutoFit/>
          </a:bodyPr>
          <a:lstStyle/>
          <a:p>
            <a:pPr>
              <a:spcAft>
                <a:spcPts val="1200"/>
              </a:spcAft>
            </a:pPr>
            <a:r>
              <a:rPr lang="en-US" sz="2800" b="1" dirty="0"/>
              <a:t>Benjamin </a:t>
            </a:r>
            <a:r>
              <a:rPr lang="en-US" sz="2800" b="1" dirty="0" smtClean="0"/>
              <a:t>McArthur, “Where </a:t>
            </a:r>
            <a:r>
              <a:rPr lang="en-US" sz="2800" b="1" dirty="0"/>
              <a:t>Are Historians Taking the Church</a:t>
            </a:r>
            <a:r>
              <a:rPr lang="en-US" sz="2800" b="1" dirty="0" smtClean="0"/>
              <a:t>?”</a:t>
            </a:r>
            <a:r>
              <a:rPr lang="x-none" sz="2800" b="1" dirty="0" smtClean="0"/>
              <a:t> </a:t>
            </a:r>
            <a:r>
              <a:rPr lang="x-none" sz="2800" b="1" i="1" dirty="0" smtClean="0"/>
              <a:t>Spectrum</a:t>
            </a:r>
            <a:r>
              <a:rPr lang="x-none" sz="2800" b="1" dirty="0" smtClean="0"/>
              <a:t> 10 (Nov. 1979): 9-14</a:t>
            </a:r>
            <a:endParaRPr lang="x-none" sz="2000" dirty="0" smtClean="0"/>
          </a:p>
          <a:p>
            <a:pPr marL="342900" indent="-342900">
              <a:spcAft>
                <a:spcPts val="1200"/>
              </a:spcAft>
              <a:buFont typeface="Arial"/>
              <a:buChar char="•"/>
            </a:pPr>
            <a:r>
              <a:rPr lang="en-US" sz="2400" dirty="0" smtClean="0"/>
              <a:t>Seventh</a:t>
            </a:r>
            <a:r>
              <a:rPr lang="en-US" sz="2400" dirty="0"/>
              <a:t>-day </a:t>
            </a:r>
            <a:r>
              <a:rPr lang="en-US" sz="2400" dirty="0" smtClean="0"/>
              <a:t>Adventism is “witnessing </a:t>
            </a:r>
            <a:r>
              <a:rPr lang="en-US" sz="2400" dirty="0"/>
              <a:t>the first great age of Adventist historical </a:t>
            </a:r>
            <a:r>
              <a:rPr lang="en-US" sz="2400" dirty="0" smtClean="0"/>
              <a:t>revisionism.”</a:t>
            </a:r>
            <a:endParaRPr lang="en-US" sz="800" dirty="0" smtClean="0"/>
          </a:p>
          <a:p>
            <a:pPr marL="342900" indent="-342900">
              <a:spcAft>
                <a:spcPts val="1200"/>
              </a:spcAft>
              <a:buFont typeface="Arial"/>
              <a:buChar char="•"/>
            </a:pPr>
            <a:r>
              <a:rPr lang="en-US" sz="2400" dirty="0" smtClean="0"/>
              <a:t>“Orthodox </a:t>
            </a:r>
            <a:r>
              <a:rPr lang="en-US" sz="2400" dirty="0"/>
              <a:t>belief and critical historical judgment are </a:t>
            </a:r>
            <a:r>
              <a:rPr lang="en-US" sz="2400" dirty="0" smtClean="0"/>
              <a:t>incompatible.”</a:t>
            </a:r>
            <a:endParaRPr lang="en-US" sz="800" dirty="0"/>
          </a:p>
          <a:p>
            <a:pPr marL="342900" indent="-342900">
              <a:spcAft>
                <a:spcPts val="1200"/>
              </a:spcAft>
              <a:buFont typeface="Arial"/>
              <a:buChar char="•"/>
            </a:pPr>
            <a:r>
              <a:rPr lang="en-US" sz="2400" dirty="0" smtClean="0"/>
              <a:t>“The </a:t>
            </a:r>
            <a:r>
              <a:rPr lang="en-US" sz="2400" dirty="0"/>
              <a:t>problem is not that the Adventist historian lacks faith in </a:t>
            </a:r>
            <a:r>
              <a:rPr lang="en-US" sz="2400" dirty="0" smtClean="0"/>
              <a:t>God’s </a:t>
            </a:r>
            <a:r>
              <a:rPr lang="en-US" sz="2400" dirty="0"/>
              <a:t>providential leading, but that there is no way for them to include it in historical </a:t>
            </a:r>
            <a:r>
              <a:rPr lang="en-US" sz="2400" dirty="0" smtClean="0"/>
              <a:t>explanation.”</a:t>
            </a:r>
            <a:endParaRPr lang="x-none" sz="2400" b="1" dirty="0"/>
          </a:p>
          <a:p>
            <a:pPr>
              <a:spcAft>
                <a:spcPts val="1200"/>
              </a:spcAft>
            </a:pPr>
            <a:r>
              <a:rPr lang="en-US" sz="2800" b="1" dirty="0"/>
              <a:t>D. R. McAdams, </a:t>
            </a:r>
            <a:r>
              <a:rPr lang="en-US" sz="2800" b="1" dirty="0" smtClean="0"/>
              <a:t>“Shifting </a:t>
            </a:r>
            <a:r>
              <a:rPr lang="en-US" sz="2800" b="1" dirty="0"/>
              <a:t>Views of Inspiration</a:t>
            </a:r>
            <a:r>
              <a:rPr lang="en-US" sz="2800" b="1" dirty="0" smtClean="0"/>
              <a:t>,” </a:t>
            </a:r>
            <a:r>
              <a:rPr lang="en-US" sz="2800" b="1" i="1" dirty="0" smtClean="0"/>
              <a:t>Spectrum</a:t>
            </a:r>
            <a:r>
              <a:rPr lang="en-US" sz="2800" b="1" dirty="0" smtClean="0"/>
              <a:t> </a:t>
            </a:r>
            <a:r>
              <a:rPr lang="en-US" sz="2800" b="1" dirty="0"/>
              <a:t>10 (Mar. 1980): 27-</a:t>
            </a:r>
            <a:r>
              <a:rPr lang="en-US" sz="2800" b="1" dirty="0" smtClean="0"/>
              <a:t>41</a:t>
            </a:r>
          </a:p>
        </p:txBody>
      </p:sp>
    </p:spTree>
    <p:extLst>
      <p:ext uri="{BB962C8B-B14F-4D97-AF65-F5344CB8AC3E}">
        <p14:creationId xmlns:p14="http://schemas.microsoft.com/office/powerpoint/2010/main" val="2064976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3" name="TextBox 12"/>
          <p:cNvSpPr txBox="1"/>
          <p:nvPr/>
        </p:nvSpPr>
        <p:spPr>
          <a:xfrm>
            <a:off x="705588" y="803713"/>
            <a:ext cx="6572931" cy="1815882"/>
          </a:xfrm>
          <a:prstGeom prst="rect">
            <a:avLst/>
          </a:prstGeom>
          <a:noFill/>
        </p:spPr>
        <p:txBody>
          <a:bodyPr wrap="square" rtlCol="0">
            <a:spAutoFit/>
          </a:bodyPr>
          <a:lstStyle/>
          <a:p>
            <a:pPr>
              <a:spcAft>
                <a:spcPts val="1200"/>
              </a:spcAft>
            </a:pPr>
            <a:r>
              <a:rPr lang="en-US" sz="2800" dirty="0"/>
              <a:t>Desmond Ford, </a:t>
            </a:r>
            <a:r>
              <a:rPr lang="en-US" sz="2800" i="1" dirty="0"/>
              <a:t>Daniel 8:14, </a:t>
            </a:r>
            <a:r>
              <a:rPr lang="en-US" sz="2800" b="1" i="1" dirty="0" smtClean="0"/>
              <a:t>The </a:t>
            </a:r>
            <a:r>
              <a:rPr lang="en-US" sz="2800" b="1" i="1" dirty="0"/>
              <a:t>Day of Atonement, and the Investigative Judgment</a:t>
            </a:r>
            <a:r>
              <a:rPr lang="en-US" sz="2800" dirty="0"/>
              <a:t> (Casselberry, FL: </a:t>
            </a:r>
            <a:r>
              <a:rPr lang="en-US" sz="2800" dirty="0" err="1"/>
              <a:t>Euangelion</a:t>
            </a:r>
            <a:r>
              <a:rPr lang="en-US" sz="2800" dirty="0"/>
              <a:t> Press, 1980), 350</a:t>
            </a:r>
            <a:r>
              <a:rPr lang="en-US" sz="2800" dirty="0" smtClean="0"/>
              <a:t>-361</a:t>
            </a:r>
            <a:r>
              <a:rPr lang="x-none" sz="2800" b="1" dirty="0" smtClean="0"/>
              <a:t> </a:t>
            </a:r>
            <a:endParaRPr lang="x-none" sz="2800" dirty="0" smtClean="0"/>
          </a:p>
        </p:txBody>
      </p:sp>
      <p:pic>
        <p:nvPicPr>
          <p:cNvPr id="3" name="Picture 2"/>
          <p:cNvPicPr>
            <a:picLocks noChangeAspect="1"/>
          </p:cNvPicPr>
          <p:nvPr/>
        </p:nvPicPr>
        <p:blipFill>
          <a:blip r:embed="rId3"/>
          <a:stretch>
            <a:fillRect/>
          </a:stretch>
        </p:blipFill>
        <p:spPr>
          <a:xfrm>
            <a:off x="7260880" y="970264"/>
            <a:ext cx="1671444" cy="2240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l="11305" t="5402" r="10158" b="5594"/>
          <a:stretch/>
        </p:blipFill>
        <p:spPr>
          <a:xfrm rot="20888226">
            <a:off x="2991413" y="2825163"/>
            <a:ext cx="2424646" cy="366373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00092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3" name="TextBox 12"/>
          <p:cNvSpPr txBox="1"/>
          <p:nvPr/>
        </p:nvSpPr>
        <p:spPr>
          <a:xfrm>
            <a:off x="652665" y="1033046"/>
            <a:ext cx="7638007" cy="954107"/>
          </a:xfrm>
          <a:prstGeom prst="rect">
            <a:avLst/>
          </a:prstGeom>
          <a:noFill/>
        </p:spPr>
        <p:txBody>
          <a:bodyPr wrap="square" rtlCol="0">
            <a:spAutoFit/>
          </a:bodyPr>
          <a:lstStyle/>
          <a:p>
            <a:pPr>
              <a:spcAft>
                <a:spcPts val="1200"/>
              </a:spcAft>
            </a:pPr>
            <a:r>
              <a:rPr lang="en-US" sz="2800" dirty="0"/>
              <a:t>Walter T. Rea, </a:t>
            </a:r>
            <a:r>
              <a:rPr lang="en-US" sz="2800" b="1" i="1" dirty="0"/>
              <a:t>The White Lie</a:t>
            </a:r>
            <a:r>
              <a:rPr lang="en-US" sz="2800" b="1" dirty="0"/>
              <a:t> </a:t>
            </a:r>
            <a:r>
              <a:rPr lang="en-US" sz="2800" dirty="0"/>
              <a:t>(Turlock, CA: M &amp; R Publications, 1982)</a:t>
            </a:r>
            <a:r>
              <a:rPr lang="x-none" sz="2800" dirty="0"/>
              <a:t> </a:t>
            </a:r>
            <a:r>
              <a:rPr lang="x-none" sz="2800" dirty="0" smtClean="0"/>
              <a:t> </a:t>
            </a:r>
          </a:p>
        </p:txBody>
      </p:sp>
      <p:pic>
        <p:nvPicPr>
          <p:cNvPr id="2" name="Picture 1"/>
          <p:cNvPicPr>
            <a:picLocks noChangeAspect="1"/>
          </p:cNvPicPr>
          <p:nvPr/>
        </p:nvPicPr>
        <p:blipFill>
          <a:blip r:embed="rId3"/>
          <a:stretch>
            <a:fillRect/>
          </a:stretch>
        </p:blipFill>
        <p:spPr>
          <a:xfrm rot="21057956">
            <a:off x="3221680" y="2567159"/>
            <a:ext cx="2505817" cy="379333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897882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3" name="TextBox 12"/>
          <p:cNvSpPr txBox="1"/>
          <p:nvPr/>
        </p:nvSpPr>
        <p:spPr>
          <a:xfrm>
            <a:off x="440989" y="962482"/>
            <a:ext cx="7038259" cy="1815882"/>
          </a:xfrm>
          <a:prstGeom prst="rect">
            <a:avLst/>
          </a:prstGeom>
          <a:noFill/>
        </p:spPr>
        <p:txBody>
          <a:bodyPr wrap="square" rtlCol="0">
            <a:spAutoFit/>
          </a:bodyPr>
          <a:lstStyle/>
          <a:p>
            <a:pPr>
              <a:spcAft>
                <a:spcPts val="1200"/>
              </a:spcAft>
            </a:pPr>
            <a:r>
              <a:rPr lang="en-US" sz="2800" dirty="0"/>
              <a:t>Alden Thompson, </a:t>
            </a:r>
            <a:r>
              <a:rPr lang="en-US" sz="2800" b="1" dirty="0"/>
              <a:t>“From Sinai to Golgotha,”  </a:t>
            </a:r>
            <a:r>
              <a:rPr lang="en-US" sz="2800" b="1" dirty="0" smtClean="0"/>
              <a:t> </a:t>
            </a:r>
            <a:r>
              <a:rPr lang="en-US" sz="2800" dirty="0" smtClean="0"/>
              <a:t>5</a:t>
            </a:r>
            <a:r>
              <a:rPr lang="en-US" sz="2800" dirty="0"/>
              <a:t>-part series in </a:t>
            </a:r>
            <a:r>
              <a:rPr lang="en-US" sz="2800" i="1" dirty="0"/>
              <a:t>Adventist Review</a:t>
            </a:r>
            <a:r>
              <a:rPr lang="en-US" sz="2800" dirty="0"/>
              <a:t>, Dec. 3, 1981, 4-6; Dec. 10, 1981, 8-10; Dec. 17, 1981, 7-10; Dec. 24, 1981, 7-9; Dec. 31, 1981, 12-13</a:t>
            </a:r>
            <a:r>
              <a:rPr lang="en-US" sz="2800" dirty="0" smtClean="0"/>
              <a:t>.</a:t>
            </a:r>
            <a:endParaRPr lang="x-none" sz="2800" dirty="0" smtClean="0"/>
          </a:p>
        </p:txBody>
      </p:sp>
      <p:pic>
        <p:nvPicPr>
          <p:cNvPr id="2" name="Picture 1"/>
          <p:cNvPicPr>
            <a:picLocks noChangeAspect="1"/>
          </p:cNvPicPr>
          <p:nvPr/>
        </p:nvPicPr>
        <p:blipFill>
          <a:blip r:embed="rId3"/>
          <a:stretch>
            <a:fillRect/>
          </a:stretch>
        </p:blipFill>
        <p:spPr>
          <a:xfrm flipH="1">
            <a:off x="7479258" y="821354"/>
            <a:ext cx="1629462" cy="2339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l="9263" t="4887" r="12217" b="6367"/>
          <a:stretch/>
        </p:blipFill>
        <p:spPr>
          <a:xfrm rot="21035475">
            <a:off x="2795649" y="3118194"/>
            <a:ext cx="2296058" cy="346008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711190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3" name="TextBox 12"/>
          <p:cNvSpPr txBox="1"/>
          <p:nvPr/>
        </p:nvSpPr>
        <p:spPr>
          <a:xfrm>
            <a:off x="599749" y="838995"/>
            <a:ext cx="6350308" cy="4093428"/>
          </a:xfrm>
          <a:prstGeom prst="rect">
            <a:avLst/>
          </a:prstGeom>
          <a:noFill/>
        </p:spPr>
        <p:txBody>
          <a:bodyPr wrap="square" rtlCol="0">
            <a:spAutoFit/>
          </a:bodyPr>
          <a:lstStyle/>
          <a:p>
            <a:pPr>
              <a:spcAft>
                <a:spcPts val="1200"/>
              </a:spcAft>
            </a:pPr>
            <a:r>
              <a:rPr lang="x-none" sz="3200" b="1" dirty="0" smtClean="0"/>
              <a:t>Conservative responses:</a:t>
            </a:r>
            <a:endParaRPr lang="x-none" sz="3200" dirty="0" smtClean="0"/>
          </a:p>
          <a:p>
            <a:pPr marL="342900" indent="-342900">
              <a:spcAft>
                <a:spcPts val="1200"/>
              </a:spcAft>
              <a:buFont typeface="Arial"/>
              <a:buChar char="•"/>
            </a:pPr>
            <a:r>
              <a:rPr lang="x-none" sz="2400" b="1" dirty="0" smtClean="0"/>
              <a:t>Biblical Research Committee of the General Conference</a:t>
            </a:r>
            <a:endParaRPr lang="en-US" sz="2400" b="1" dirty="0" smtClean="0"/>
          </a:p>
          <a:p>
            <a:pPr marL="342900" indent="-342900">
              <a:spcAft>
                <a:spcPts val="1200"/>
              </a:spcAft>
              <a:buFont typeface="Arial"/>
              <a:buChar char="•"/>
            </a:pPr>
            <a:r>
              <a:rPr lang="en-US" sz="2400" b="1" dirty="0" smtClean="0"/>
              <a:t>Gerhard F. </a:t>
            </a:r>
            <a:r>
              <a:rPr lang="en-US" sz="2400" b="1" dirty="0" err="1" smtClean="0"/>
              <a:t>Hasel</a:t>
            </a:r>
            <a:endParaRPr lang="en-US" sz="2400" b="1" dirty="0"/>
          </a:p>
          <a:p>
            <a:pPr marL="342900" indent="-342900">
              <a:spcAft>
                <a:spcPts val="1200"/>
              </a:spcAft>
              <a:buFont typeface="Arial"/>
              <a:buChar char="•"/>
            </a:pPr>
            <a:r>
              <a:rPr lang="x-none" sz="2400" b="1" dirty="0" smtClean="0"/>
              <a:t>Ed E. Zinke</a:t>
            </a:r>
          </a:p>
          <a:p>
            <a:pPr marL="342900" indent="-342900">
              <a:spcAft>
                <a:spcPts val="1200"/>
              </a:spcAft>
              <a:buFont typeface="Arial"/>
              <a:buChar char="•"/>
            </a:pPr>
            <a:r>
              <a:rPr lang="x-none" sz="2400" b="1" dirty="0" smtClean="0"/>
              <a:t>Raoul Dederen</a:t>
            </a:r>
          </a:p>
          <a:p>
            <a:pPr marL="342900" indent="-342900">
              <a:spcAft>
                <a:spcPts val="1200"/>
              </a:spcAft>
              <a:buFont typeface="Arial"/>
              <a:buChar char="•"/>
            </a:pPr>
            <a:r>
              <a:rPr lang="en-US" sz="2400" b="1" dirty="0" smtClean="0"/>
              <a:t>O</a:t>
            </a:r>
            <a:r>
              <a:rPr lang="x-none" sz="2400" b="1" dirty="0" smtClean="0"/>
              <a:t>ther authors</a:t>
            </a:r>
            <a:endParaRPr lang="x-none" sz="2400" b="1" dirty="0"/>
          </a:p>
          <a:p>
            <a:pPr>
              <a:spcAft>
                <a:spcPts val="1200"/>
              </a:spcAft>
            </a:pPr>
            <a:endParaRPr lang="en-US" sz="2400" b="1" dirty="0" smtClean="0"/>
          </a:p>
        </p:txBody>
      </p:sp>
      <p:pic>
        <p:nvPicPr>
          <p:cNvPr id="2" name="Picture 1"/>
          <p:cNvPicPr>
            <a:picLocks noChangeAspect="1"/>
          </p:cNvPicPr>
          <p:nvPr/>
        </p:nvPicPr>
        <p:blipFill>
          <a:blip r:embed="rId3"/>
          <a:stretch>
            <a:fillRect/>
          </a:stretch>
        </p:blipFill>
        <p:spPr>
          <a:xfrm rot="21054818">
            <a:off x="3980395" y="3097051"/>
            <a:ext cx="2294308" cy="3470642"/>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a:stretch>
            <a:fillRect/>
          </a:stretch>
        </p:blipFill>
        <p:spPr>
          <a:xfrm flipH="1">
            <a:off x="7651290" y="1005545"/>
            <a:ext cx="1382913" cy="1932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46566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641"/>
            <a:ext cx="9144000" cy="6858000"/>
          </a:xfrm>
          <a:prstGeom prst="rect">
            <a:avLst/>
          </a:prstGeom>
        </p:spPr>
      </p:pic>
      <p:sp>
        <p:nvSpPr>
          <p:cNvPr id="5" name="CaixaDeTexto 15"/>
          <p:cNvSpPr txBox="1"/>
          <p:nvPr/>
        </p:nvSpPr>
        <p:spPr>
          <a:xfrm>
            <a:off x="1481737" y="799016"/>
            <a:ext cx="6042469"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000" b="1" dirty="0" smtClean="0"/>
              <a:t>Three Controversial Issues</a:t>
            </a:r>
          </a:p>
          <a:p>
            <a:pPr algn="ctr"/>
            <a:endParaRPr lang="en-US" sz="800" b="1" dirty="0"/>
          </a:p>
        </p:txBody>
      </p:sp>
      <p:sp>
        <p:nvSpPr>
          <p:cNvPr id="12" name="TextBox 11"/>
          <p:cNvSpPr txBox="1"/>
          <p:nvPr/>
        </p:nvSpPr>
        <p:spPr>
          <a:xfrm>
            <a:off x="811428" y="2052793"/>
            <a:ext cx="7214654" cy="2964914"/>
          </a:xfrm>
          <a:prstGeom prst="rect">
            <a:avLst/>
          </a:prstGeom>
          <a:noFill/>
        </p:spPr>
        <p:txBody>
          <a:bodyPr wrap="square" rtlCol="0">
            <a:spAutoFit/>
          </a:bodyPr>
          <a:lstStyle/>
          <a:p>
            <a:pPr marL="457200" indent="-457200">
              <a:lnSpc>
                <a:spcPct val="200000"/>
              </a:lnSpc>
              <a:buFont typeface="Arial"/>
              <a:buChar char="•"/>
            </a:pPr>
            <a:r>
              <a:rPr lang="en-US" sz="3200" b="1" dirty="0" smtClean="0"/>
              <a:t>Prophetic </a:t>
            </a:r>
            <a:r>
              <a:rPr lang="en-US" sz="3200" b="1" u="sng" dirty="0" smtClean="0"/>
              <a:t>inspiration</a:t>
            </a:r>
          </a:p>
          <a:p>
            <a:pPr marL="457200" indent="-457200">
              <a:lnSpc>
                <a:spcPct val="200000"/>
              </a:lnSpc>
              <a:buFont typeface="Arial"/>
              <a:buChar char="•"/>
            </a:pPr>
            <a:r>
              <a:rPr lang="en-US" sz="3200" b="1" u="sng" dirty="0" smtClean="0"/>
              <a:t>Hermeneutics</a:t>
            </a:r>
            <a:r>
              <a:rPr lang="en-US" sz="3200" b="1" dirty="0" smtClean="0"/>
              <a:t> of the inspired writings</a:t>
            </a:r>
          </a:p>
          <a:p>
            <a:pPr marL="457200" indent="-457200">
              <a:lnSpc>
                <a:spcPct val="200000"/>
              </a:lnSpc>
              <a:buFont typeface="Arial"/>
              <a:buChar char="•"/>
            </a:pPr>
            <a:r>
              <a:rPr lang="en-US" sz="3200" b="1" dirty="0" smtClean="0"/>
              <a:t>Relationship to </a:t>
            </a:r>
            <a:r>
              <a:rPr lang="en-US" sz="3200" b="1" u="sng" dirty="0" smtClean="0"/>
              <a:t>culture</a:t>
            </a:r>
            <a:endParaRPr lang="en-US" sz="2400" b="1" u="sng" dirty="0"/>
          </a:p>
        </p:txBody>
      </p:sp>
    </p:spTree>
    <p:extLst>
      <p:ext uri="{BB962C8B-B14F-4D97-AF65-F5344CB8AC3E}">
        <p14:creationId xmlns:p14="http://schemas.microsoft.com/office/powerpoint/2010/main" val="1444335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723229" y="2438099"/>
            <a:ext cx="7620367" cy="3539431"/>
          </a:xfrm>
          <a:prstGeom prst="rect">
            <a:avLst/>
          </a:prstGeom>
        </p:spPr>
        <p:txBody>
          <a:bodyPr wrap="square">
            <a:spAutoFit/>
          </a:bodyPr>
          <a:lstStyle/>
          <a:p>
            <a:r>
              <a:rPr lang="en-US" sz="2800" dirty="0"/>
              <a:t>Alden Thompson</a:t>
            </a:r>
            <a:r>
              <a:rPr lang="en-US" sz="2800" b="1" dirty="0"/>
              <a:t>, </a:t>
            </a:r>
            <a:r>
              <a:rPr lang="en-US" sz="2800" b="1" i="1" dirty="0"/>
              <a:t>Inspiration: </a:t>
            </a:r>
            <a:r>
              <a:rPr lang="en-US" sz="2800" b="1" i="1" dirty="0" smtClean="0"/>
              <a:t>Hard</a:t>
            </a:r>
          </a:p>
          <a:p>
            <a:r>
              <a:rPr lang="en-US" sz="2800" b="1" i="1" dirty="0" smtClean="0"/>
              <a:t>Questions</a:t>
            </a:r>
            <a:r>
              <a:rPr lang="en-US" sz="2800" b="1" i="1" dirty="0"/>
              <a:t>, Honest Answers</a:t>
            </a:r>
            <a:r>
              <a:rPr lang="en-US" sz="2800" b="1" dirty="0"/>
              <a:t> </a:t>
            </a:r>
            <a:r>
              <a:rPr lang="en-US" sz="2800" dirty="0"/>
              <a:t>(Hagerstown</a:t>
            </a:r>
            <a:r>
              <a:rPr lang="en-US" sz="2800" dirty="0" smtClean="0"/>
              <a:t>,</a:t>
            </a:r>
          </a:p>
          <a:p>
            <a:r>
              <a:rPr lang="en-US" sz="2800" dirty="0" smtClean="0"/>
              <a:t>MD</a:t>
            </a:r>
            <a:r>
              <a:rPr lang="en-US" sz="2800" dirty="0"/>
              <a:t>: Review and Herald, </a:t>
            </a:r>
            <a:r>
              <a:rPr lang="en-US" sz="2800" dirty="0" smtClean="0"/>
              <a:t>1991</a:t>
            </a:r>
            <a:r>
              <a:rPr lang="x-none" sz="2800" dirty="0" smtClean="0"/>
              <a:t>)</a:t>
            </a:r>
            <a:endParaRPr lang="x-none" sz="1200" b="1" dirty="0"/>
          </a:p>
          <a:p>
            <a:endParaRPr lang="x-none" sz="2800" b="1" dirty="0"/>
          </a:p>
          <a:p>
            <a:r>
              <a:rPr lang="en-US" sz="2800" dirty="0"/>
              <a:t>Frank Holbrook and Leo van </a:t>
            </a:r>
            <a:r>
              <a:rPr lang="en-US" sz="2800" dirty="0" err="1"/>
              <a:t>Dolson</a:t>
            </a:r>
            <a:r>
              <a:rPr lang="en-US" sz="2800" dirty="0"/>
              <a:t>, eds.</a:t>
            </a:r>
            <a:r>
              <a:rPr lang="en-US" sz="2800" dirty="0" smtClean="0"/>
              <a:t>,</a:t>
            </a:r>
          </a:p>
          <a:p>
            <a:r>
              <a:rPr lang="en-US" sz="2800" b="1" i="1" dirty="0" smtClean="0"/>
              <a:t>Issues </a:t>
            </a:r>
            <a:r>
              <a:rPr lang="en-US" sz="2800" b="1" i="1" dirty="0"/>
              <a:t>in Revelation and </a:t>
            </a:r>
            <a:r>
              <a:rPr lang="en-US" sz="2800" b="1" i="1" dirty="0" smtClean="0"/>
              <a:t>Inspiration</a:t>
            </a:r>
            <a:endParaRPr lang="en-US" sz="2800" b="1" dirty="0"/>
          </a:p>
          <a:p>
            <a:r>
              <a:rPr lang="en-US" sz="2800" dirty="0" smtClean="0"/>
              <a:t>(</a:t>
            </a:r>
            <a:r>
              <a:rPr lang="en-US" sz="2800" dirty="0"/>
              <a:t>Berrien Springs, MI: </a:t>
            </a:r>
            <a:r>
              <a:rPr lang="en-US" sz="2800" dirty="0" smtClean="0"/>
              <a:t>Adventist</a:t>
            </a:r>
          </a:p>
          <a:p>
            <a:r>
              <a:rPr lang="en-US" sz="2800" dirty="0" smtClean="0"/>
              <a:t>Theological </a:t>
            </a:r>
            <a:r>
              <a:rPr lang="en-US" sz="2800" dirty="0"/>
              <a:t>Society Publications, 1992</a:t>
            </a:r>
            <a:r>
              <a:rPr lang="en-US" sz="2800" dirty="0" smtClean="0"/>
              <a:t>)</a:t>
            </a:r>
            <a:endParaRPr lang="en-US" sz="2800" dirty="0"/>
          </a:p>
        </p:txBody>
      </p:sp>
      <p:pic>
        <p:nvPicPr>
          <p:cNvPr id="3" name="Picture 2"/>
          <p:cNvPicPr>
            <a:picLocks noChangeAspect="1"/>
          </p:cNvPicPr>
          <p:nvPr/>
        </p:nvPicPr>
        <p:blipFill>
          <a:blip r:embed="rId3"/>
          <a:stretch>
            <a:fillRect/>
          </a:stretch>
        </p:blipFill>
        <p:spPr>
          <a:xfrm rot="20983889">
            <a:off x="7026544" y="1620488"/>
            <a:ext cx="1902908" cy="2578107"/>
          </a:xfrm>
          <a:prstGeom prst="rect">
            <a:avLst/>
          </a:prstGeom>
          <a:ln w="88900" cap="sq" cmpd="thickThin">
            <a:solidFill>
              <a:srgbClr val="000000"/>
            </a:solidFill>
            <a:prstDash val="solid"/>
            <a:miter lim="800000"/>
          </a:ln>
          <a:effectLst>
            <a:innerShdw blurRad="76200">
              <a:srgbClr val="000000"/>
            </a:innerShdw>
          </a:effectLst>
        </p:spPr>
      </p:pic>
      <p:sp>
        <p:nvSpPr>
          <p:cNvPr id="5" name="CaixaDeTexto 15"/>
          <p:cNvSpPr txBox="1"/>
          <p:nvPr/>
        </p:nvSpPr>
        <p:spPr>
          <a:xfrm>
            <a:off x="1444740" y="658127"/>
            <a:ext cx="6246187" cy="113877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600" b="1" dirty="0" smtClean="0"/>
              <a:t>Conflicting Views of Inspiration</a:t>
            </a:r>
          </a:p>
          <a:p>
            <a:pPr algn="ctr"/>
            <a:r>
              <a:rPr lang="en-US" sz="3200" b="1" dirty="0" smtClean="0"/>
              <a:t>(1991-    )</a:t>
            </a:r>
            <a:endParaRPr lang="en-US" sz="3200" b="1" dirty="0"/>
          </a:p>
        </p:txBody>
      </p:sp>
      <p:pic>
        <p:nvPicPr>
          <p:cNvPr id="6" name="Picture 5"/>
          <p:cNvPicPr>
            <a:picLocks noChangeAspect="1"/>
          </p:cNvPicPr>
          <p:nvPr/>
        </p:nvPicPr>
        <p:blipFill>
          <a:blip r:embed="rId4"/>
          <a:stretch>
            <a:fillRect/>
          </a:stretch>
        </p:blipFill>
        <p:spPr>
          <a:xfrm rot="21120000">
            <a:off x="7085924" y="4057466"/>
            <a:ext cx="1993018" cy="2994586"/>
          </a:xfrm>
          <a:prstGeom prst="rect">
            <a:avLst/>
          </a:prstGeom>
        </p:spPr>
      </p:pic>
    </p:spTree>
    <p:extLst>
      <p:ext uri="{BB962C8B-B14F-4D97-AF65-F5344CB8AC3E}">
        <p14:creationId xmlns:p14="http://schemas.microsoft.com/office/powerpoint/2010/main" val="39054669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635031" y="832755"/>
            <a:ext cx="7620367" cy="5262979"/>
          </a:xfrm>
          <a:prstGeom prst="rect">
            <a:avLst/>
          </a:prstGeom>
        </p:spPr>
        <p:txBody>
          <a:bodyPr wrap="square">
            <a:spAutoFit/>
          </a:bodyPr>
          <a:lstStyle/>
          <a:p>
            <a:r>
              <a:rPr lang="en-US" sz="2400" dirty="0"/>
              <a:t>Raymond F. Cottrell, </a:t>
            </a:r>
            <a:r>
              <a:rPr lang="en-US" sz="2400" b="1" dirty="0" smtClean="0"/>
              <a:t>“Inspiration </a:t>
            </a:r>
            <a:r>
              <a:rPr lang="en-US" sz="2400" b="1" dirty="0"/>
              <a:t>and </a:t>
            </a:r>
            <a:r>
              <a:rPr lang="en-US" sz="2400" b="1" dirty="0" smtClean="0"/>
              <a:t>Authority</a:t>
            </a:r>
          </a:p>
          <a:p>
            <a:r>
              <a:rPr lang="en-US" sz="2400" b="1" dirty="0" smtClean="0"/>
              <a:t>of </a:t>
            </a:r>
            <a:r>
              <a:rPr lang="en-US" sz="2400" b="1" dirty="0"/>
              <a:t>the Bible in Relation to Phenomena of </a:t>
            </a:r>
            <a:r>
              <a:rPr lang="en-US" sz="2400" b="1" dirty="0" smtClean="0"/>
              <a:t>the</a:t>
            </a:r>
          </a:p>
          <a:p>
            <a:r>
              <a:rPr lang="en-US" sz="2400" b="1" dirty="0" smtClean="0"/>
              <a:t>Natural </a:t>
            </a:r>
            <a:r>
              <a:rPr lang="en-US" sz="2400" b="1" dirty="0"/>
              <a:t>World</a:t>
            </a:r>
            <a:r>
              <a:rPr lang="en-US" sz="2400" b="1" dirty="0" smtClean="0"/>
              <a:t>,” </a:t>
            </a:r>
            <a:r>
              <a:rPr lang="en-US" sz="2400" dirty="0"/>
              <a:t>in James L. Hayward, ed.</a:t>
            </a:r>
            <a:r>
              <a:rPr lang="en-US" sz="2400" dirty="0" smtClean="0"/>
              <a:t>,</a:t>
            </a:r>
          </a:p>
          <a:p>
            <a:r>
              <a:rPr lang="en-US" sz="2400" i="1" dirty="0" smtClean="0"/>
              <a:t>Creation </a:t>
            </a:r>
            <a:r>
              <a:rPr lang="en-US" sz="2400" i="1" dirty="0"/>
              <a:t>Reconsidered: Scientific, Biblical, </a:t>
            </a:r>
            <a:r>
              <a:rPr lang="en-US" sz="2400" i="1" dirty="0" smtClean="0"/>
              <a:t>and</a:t>
            </a:r>
          </a:p>
          <a:p>
            <a:r>
              <a:rPr lang="en-US" sz="2400" i="1" dirty="0" smtClean="0"/>
              <a:t>Theological </a:t>
            </a:r>
            <a:r>
              <a:rPr lang="en-US" sz="2400" i="1" dirty="0"/>
              <a:t>Perspectives</a:t>
            </a:r>
            <a:r>
              <a:rPr lang="en-US" sz="2400" dirty="0"/>
              <a:t> (Roseville, </a:t>
            </a:r>
            <a:r>
              <a:rPr lang="en-US" sz="2400" dirty="0" smtClean="0"/>
              <a:t>CA:</a:t>
            </a:r>
          </a:p>
          <a:p>
            <a:r>
              <a:rPr lang="en-US" sz="2400" dirty="0" smtClean="0"/>
              <a:t>Association</a:t>
            </a:r>
            <a:r>
              <a:rPr lang="en-US" sz="2400" dirty="0"/>
              <a:t> </a:t>
            </a:r>
            <a:r>
              <a:rPr lang="en-US" sz="2400" dirty="0" smtClean="0"/>
              <a:t>of </a:t>
            </a:r>
            <a:r>
              <a:rPr lang="en-US" sz="2400" dirty="0"/>
              <a:t>Adventist Forums, 2000), 195-221</a:t>
            </a:r>
            <a:r>
              <a:rPr lang="en-US" sz="2400" dirty="0" smtClean="0"/>
              <a:t>.</a:t>
            </a:r>
          </a:p>
          <a:p>
            <a:endParaRPr lang="en-US" sz="2400" b="1" dirty="0" smtClean="0"/>
          </a:p>
          <a:p>
            <a:endParaRPr lang="en-US" sz="2400" b="1" dirty="0"/>
          </a:p>
          <a:p>
            <a:endParaRPr lang="en-US" sz="2400" b="1" dirty="0"/>
          </a:p>
          <a:p>
            <a:pPr marL="342900" indent="-342900">
              <a:buFont typeface="Arial"/>
              <a:buChar char="•"/>
            </a:pPr>
            <a:r>
              <a:rPr lang="en-US" sz="2400" dirty="0" smtClean="0"/>
              <a:t>“</a:t>
            </a:r>
            <a:r>
              <a:rPr lang="en-US" sz="2400" dirty="0"/>
              <a:t>T</a:t>
            </a:r>
            <a:r>
              <a:rPr lang="en-US" sz="2400" dirty="0" smtClean="0"/>
              <a:t>he </a:t>
            </a:r>
            <a:r>
              <a:rPr lang="en-US" sz="2400" dirty="0"/>
              <a:t>inspired message on record in the </a:t>
            </a:r>
            <a:r>
              <a:rPr lang="en-US" sz="2400" dirty="0" smtClean="0"/>
              <a:t>Bible” is “culturally conditioned” </a:t>
            </a:r>
            <a:r>
              <a:rPr lang="en-US" sz="2400" dirty="0"/>
              <a:t>and </a:t>
            </a:r>
            <a:r>
              <a:rPr lang="en-US" sz="2400" dirty="0" smtClean="0"/>
              <a:t>“historically </a:t>
            </a:r>
            <a:r>
              <a:rPr lang="en-US" sz="2400" dirty="0"/>
              <a:t>conditioned</a:t>
            </a:r>
            <a:r>
              <a:rPr lang="en-US" sz="2400" dirty="0" smtClean="0"/>
              <a:t>.”</a:t>
            </a:r>
          </a:p>
          <a:p>
            <a:pPr marL="342900" indent="-342900">
              <a:buFont typeface="Arial"/>
              <a:buChar char="•"/>
            </a:pPr>
            <a:r>
              <a:rPr lang="en-US" sz="2400" dirty="0" smtClean="0"/>
              <a:t>“Historical </a:t>
            </a:r>
            <a:r>
              <a:rPr lang="en-US" sz="2400" dirty="0"/>
              <a:t>conditioning permeates the entire Bible.  It is not incidental, nor is it exceptional or unusual; it is the invariable rule</a:t>
            </a:r>
            <a:r>
              <a:rPr lang="en-US" sz="2400" dirty="0" smtClean="0"/>
              <a:t>.”</a:t>
            </a:r>
            <a:endParaRPr lang="en-US" sz="2400" b="1" dirty="0"/>
          </a:p>
        </p:txBody>
      </p:sp>
      <p:pic>
        <p:nvPicPr>
          <p:cNvPr id="6" name="Picture 5" descr="http://ecx.images-amazon.com/images/I/31jqlEVAZML._SL500_.jpg"/>
          <p:cNvPicPr/>
          <p:nvPr/>
        </p:nvPicPr>
        <p:blipFill>
          <a:blip r:embed="rId3">
            <a:extLst>
              <a:ext uri="{28A0092B-C50C-407E-A947-70E740481C1C}">
                <a14:useLocalDpi xmlns:a14="http://schemas.microsoft.com/office/drawing/2010/main" val="0"/>
              </a:ext>
            </a:extLst>
          </a:blip>
          <a:srcRect/>
          <a:stretch>
            <a:fillRect/>
          </a:stretch>
        </p:blipFill>
        <p:spPr bwMode="auto">
          <a:xfrm rot="21083622">
            <a:off x="7144093" y="1398727"/>
            <a:ext cx="1786285" cy="24955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697684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405712" y="850396"/>
            <a:ext cx="7038256" cy="1569660"/>
          </a:xfrm>
          <a:prstGeom prst="rect">
            <a:avLst/>
          </a:prstGeom>
        </p:spPr>
        <p:txBody>
          <a:bodyPr wrap="square">
            <a:spAutoFit/>
          </a:bodyPr>
          <a:lstStyle/>
          <a:p>
            <a:r>
              <a:rPr lang="en-US" sz="2400" dirty="0"/>
              <a:t>Peter M. van </a:t>
            </a:r>
            <a:r>
              <a:rPr lang="en-US" sz="2400" dirty="0" err="1"/>
              <a:t>Bemmelen</a:t>
            </a:r>
            <a:r>
              <a:rPr lang="en-US" sz="2400" dirty="0"/>
              <a:t>, </a:t>
            </a:r>
            <a:r>
              <a:rPr lang="en-US" sz="2400" b="1" dirty="0" smtClean="0"/>
              <a:t>“Revelation </a:t>
            </a:r>
            <a:r>
              <a:rPr lang="en-US" sz="2400" b="1" dirty="0"/>
              <a:t>and </a:t>
            </a:r>
            <a:r>
              <a:rPr lang="en-US" sz="2400" b="1" dirty="0" smtClean="0"/>
              <a:t>Inspiration,” </a:t>
            </a:r>
            <a:r>
              <a:rPr lang="en-US" sz="2400" dirty="0"/>
              <a:t>in Raoul </a:t>
            </a:r>
            <a:r>
              <a:rPr lang="en-US" sz="2400" dirty="0" err="1"/>
              <a:t>Dederen</a:t>
            </a:r>
            <a:r>
              <a:rPr lang="en-US" sz="2400" dirty="0"/>
              <a:t>, ed., </a:t>
            </a:r>
            <a:r>
              <a:rPr lang="en-US" sz="2400" i="1" dirty="0"/>
              <a:t>Handbook of Seventh-day Adventist Theology</a:t>
            </a:r>
            <a:r>
              <a:rPr lang="en-US" sz="2400" dirty="0"/>
              <a:t>, Commentary Reference Series, vol. 12 (Hagerstown, MD: Review and Herald, 2000), 22-57</a:t>
            </a:r>
            <a:r>
              <a:rPr lang="x-none" sz="2400" dirty="0"/>
              <a:t> </a:t>
            </a:r>
            <a:endParaRPr lang="en-US" sz="2400" b="1" dirty="0"/>
          </a:p>
        </p:txBody>
      </p:sp>
      <p:pic>
        <p:nvPicPr>
          <p:cNvPr id="3" name="Picture 2"/>
          <p:cNvPicPr>
            <a:picLocks noChangeAspect="1"/>
          </p:cNvPicPr>
          <p:nvPr/>
        </p:nvPicPr>
        <p:blipFill rotWithShape="1">
          <a:blip r:embed="rId3"/>
          <a:srcRect l="6565" r="6454"/>
          <a:stretch/>
        </p:blipFill>
        <p:spPr>
          <a:xfrm rot="21181545">
            <a:off x="3165192" y="2980941"/>
            <a:ext cx="2219129" cy="3611352"/>
          </a:xfrm>
          <a:prstGeom prst="rect">
            <a:avLst/>
          </a:prstGeom>
        </p:spPr>
      </p:pic>
      <p:pic>
        <p:nvPicPr>
          <p:cNvPr id="5" name="Picture 4"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5090" y="843133"/>
            <a:ext cx="1411178" cy="2051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8274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599751" y="832755"/>
            <a:ext cx="6565321" cy="1938992"/>
          </a:xfrm>
          <a:prstGeom prst="rect">
            <a:avLst/>
          </a:prstGeom>
        </p:spPr>
        <p:txBody>
          <a:bodyPr wrap="square">
            <a:spAutoFit/>
          </a:bodyPr>
          <a:lstStyle/>
          <a:p>
            <a:r>
              <a:rPr lang="en-US" sz="2400" dirty="0" smtClean="0"/>
              <a:t>Fernando L. </a:t>
            </a:r>
            <a:r>
              <a:rPr lang="en-US" sz="2400" dirty="0" err="1" smtClean="0"/>
              <a:t>Canale</a:t>
            </a:r>
            <a:r>
              <a:rPr lang="en-US" sz="2400" dirty="0" smtClean="0"/>
              <a:t>, </a:t>
            </a:r>
            <a:r>
              <a:rPr lang="en-US" sz="2400" b="1" i="1" dirty="0" smtClean="0"/>
              <a:t>Back to Revelation-Inspiration: Searching for the Cognitive Foundation of Christian Theology in a Postmodern World</a:t>
            </a:r>
            <a:r>
              <a:rPr lang="en-US" sz="2400" b="1" dirty="0" smtClean="0"/>
              <a:t> </a:t>
            </a:r>
            <a:r>
              <a:rPr lang="en-US" sz="2400" dirty="0" smtClean="0"/>
              <a:t>(Lanham, MD: University Press of America, 2001)</a:t>
            </a:r>
            <a:endParaRPr lang="en-US" sz="2400" dirty="0"/>
          </a:p>
        </p:txBody>
      </p:sp>
      <p:pic>
        <p:nvPicPr>
          <p:cNvPr id="3" name="Picture 2"/>
          <p:cNvPicPr>
            <a:picLocks noChangeAspect="1"/>
          </p:cNvPicPr>
          <p:nvPr/>
        </p:nvPicPr>
        <p:blipFill>
          <a:blip r:embed="rId3"/>
          <a:stretch>
            <a:fillRect/>
          </a:stretch>
        </p:blipFill>
        <p:spPr>
          <a:xfrm rot="21072675">
            <a:off x="1940372" y="3164546"/>
            <a:ext cx="2010930" cy="275196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stretch>
            <a:fillRect/>
          </a:stretch>
        </p:blipFill>
        <p:spPr>
          <a:xfrm flipH="1">
            <a:off x="7573107" y="734478"/>
            <a:ext cx="1383709" cy="1858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5"/>
          <a:srcRect t="4442"/>
          <a:stretch/>
        </p:blipFill>
        <p:spPr>
          <a:xfrm rot="21049474">
            <a:off x="4616478" y="3635616"/>
            <a:ext cx="1974350" cy="269879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21145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CaixaDeTexto 15"/>
          <p:cNvSpPr txBox="1"/>
          <p:nvPr/>
        </p:nvSpPr>
        <p:spPr>
          <a:xfrm>
            <a:off x="1956293" y="746596"/>
            <a:ext cx="5240720" cy="71096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600" b="1" dirty="0" smtClean="0"/>
              <a:t>Concluding Remarks</a:t>
            </a:r>
            <a:endParaRPr lang="en-US" sz="3600" b="1" dirty="0"/>
          </a:p>
        </p:txBody>
      </p:sp>
      <p:sp>
        <p:nvSpPr>
          <p:cNvPr id="13" name="TextBox 12"/>
          <p:cNvSpPr txBox="1"/>
          <p:nvPr/>
        </p:nvSpPr>
        <p:spPr>
          <a:xfrm>
            <a:off x="652670" y="1748409"/>
            <a:ext cx="7884964" cy="3077766"/>
          </a:xfrm>
          <a:prstGeom prst="rect">
            <a:avLst/>
          </a:prstGeom>
          <a:noFill/>
        </p:spPr>
        <p:txBody>
          <a:bodyPr wrap="square" rtlCol="0">
            <a:spAutoFit/>
          </a:bodyPr>
          <a:lstStyle/>
          <a:p>
            <a:pPr marL="457200" indent="-457200">
              <a:spcAft>
                <a:spcPts val="1200"/>
              </a:spcAft>
              <a:buAutoNum type="arabicPeriod"/>
            </a:pPr>
            <a:r>
              <a:rPr lang="en-US" sz="2400" b="1" dirty="0" smtClean="0"/>
              <a:t>Our understanding of inspiration has followed</a:t>
            </a:r>
            <a:endParaRPr lang="en-US" sz="2400" b="1" dirty="0"/>
          </a:p>
          <a:p>
            <a:pPr>
              <a:spcAft>
                <a:spcPts val="1200"/>
              </a:spcAft>
            </a:pPr>
            <a:r>
              <a:rPr lang="en-US" sz="2400" b="1" dirty="0" smtClean="0"/>
              <a:t>      a </a:t>
            </a:r>
            <a:r>
              <a:rPr lang="en-US" sz="2400" b="1" u="sng" dirty="0" smtClean="0"/>
              <a:t>pendulum motion</a:t>
            </a:r>
            <a:r>
              <a:rPr lang="en-US" sz="2400" b="1" dirty="0" smtClean="0"/>
              <a:t>.</a:t>
            </a:r>
          </a:p>
          <a:p>
            <a:pPr marL="457200" indent="-457200">
              <a:spcAft>
                <a:spcPts val="1200"/>
              </a:spcAft>
              <a:buAutoNum type="arabicPeriod" startAt="2"/>
            </a:pPr>
            <a:r>
              <a:rPr lang="en-US" sz="2400" b="1" dirty="0" smtClean="0"/>
              <a:t>We should allow the </a:t>
            </a:r>
            <a:r>
              <a:rPr lang="en-US" sz="2400" b="1" u="sng" dirty="0" smtClean="0"/>
              <a:t>Bible to say</a:t>
            </a:r>
            <a:r>
              <a:rPr lang="en-US" sz="2400" b="1" dirty="0" smtClean="0"/>
              <a:t> what it has to say</a:t>
            </a:r>
          </a:p>
          <a:p>
            <a:pPr>
              <a:spcAft>
                <a:spcPts val="1200"/>
              </a:spcAft>
            </a:pPr>
            <a:r>
              <a:rPr lang="en-US" sz="2400" b="1" dirty="0"/>
              <a:t> </a:t>
            </a:r>
            <a:r>
              <a:rPr lang="en-US" sz="2400" b="1" dirty="0" smtClean="0"/>
              <a:t>     about its own mysterious nature.</a:t>
            </a:r>
          </a:p>
          <a:p>
            <a:pPr marL="457200" indent="-457200">
              <a:spcAft>
                <a:spcPts val="1200"/>
              </a:spcAft>
              <a:buAutoNum type="arabicPeriod" startAt="3"/>
            </a:pPr>
            <a:r>
              <a:rPr lang="en-US" sz="2400" b="1" dirty="0" smtClean="0"/>
              <a:t>Our studies of the Bible should not overshadow its</a:t>
            </a:r>
          </a:p>
          <a:p>
            <a:pPr>
              <a:spcAft>
                <a:spcPts val="1200"/>
              </a:spcAft>
            </a:pPr>
            <a:r>
              <a:rPr lang="en-US" sz="2400" b="1" dirty="0"/>
              <a:t> </a:t>
            </a:r>
            <a:r>
              <a:rPr lang="en-US" sz="2400" b="1" dirty="0" smtClean="0"/>
              <a:t>     </a:t>
            </a:r>
            <a:r>
              <a:rPr lang="en-US" sz="2400" b="1" u="sng" dirty="0" smtClean="0"/>
              <a:t>transforming power</a:t>
            </a:r>
            <a:r>
              <a:rPr lang="en-US" sz="2400" b="1" dirty="0" smtClean="0"/>
              <a:t>.</a:t>
            </a:r>
            <a:endParaRPr lang="en-US" sz="2400" b="1" dirty="0"/>
          </a:p>
        </p:txBody>
      </p:sp>
    </p:spTree>
    <p:extLst>
      <p:ext uri="{BB962C8B-B14F-4D97-AF65-F5344CB8AC3E}">
        <p14:creationId xmlns:p14="http://schemas.microsoft.com/office/powerpoint/2010/main" val="37181391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228879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641"/>
            <a:ext cx="9144000" cy="6858000"/>
          </a:xfrm>
          <a:prstGeom prst="rect">
            <a:avLst/>
          </a:prstGeom>
        </p:spPr>
      </p:pic>
      <p:sp>
        <p:nvSpPr>
          <p:cNvPr id="12" name="TextBox 11"/>
          <p:cNvSpPr txBox="1"/>
          <p:nvPr/>
        </p:nvSpPr>
        <p:spPr>
          <a:xfrm>
            <a:off x="1076024" y="1452994"/>
            <a:ext cx="7214654" cy="3046988"/>
          </a:xfrm>
          <a:prstGeom prst="rect">
            <a:avLst/>
          </a:prstGeom>
          <a:noFill/>
        </p:spPr>
        <p:txBody>
          <a:bodyPr wrap="square" rtlCol="0">
            <a:spAutoFit/>
          </a:bodyPr>
          <a:lstStyle/>
          <a:p>
            <a:r>
              <a:rPr lang="en-US" sz="3200" dirty="0" smtClean="0"/>
              <a:t>“</a:t>
            </a:r>
            <a:r>
              <a:rPr lang="en-US" sz="3200" dirty="0" smtClean="0"/>
              <a:t>All </a:t>
            </a:r>
            <a:r>
              <a:rPr lang="en-US" sz="3200" dirty="0"/>
              <a:t>Scripture </a:t>
            </a:r>
            <a:r>
              <a:rPr lang="en-US" sz="3200" i="1" dirty="0"/>
              <a:t>is</a:t>
            </a:r>
            <a:r>
              <a:rPr lang="en-US" sz="3200" dirty="0"/>
              <a:t> given by inspiration of God, and </a:t>
            </a:r>
            <a:r>
              <a:rPr lang="en-US" sz="3200" i="1" dirty="0"/>
              <a:t>is</a:t>
            </a:r>
            <a:r>
              <a:rPr lang="en-US" sz="3200" dirty="0"/>
              <a:t> profitable for doctrine, for reproof, for correction, for instruction in righteousness</a:t>
            </a:r>
            <a:r>
              <a:rPr lang="en-US" sz="3200" dirty="0" smtClean="0"/>
              <a:t>,</a:t>
            </a:r>
            <a:r>
              <a:rPr lang="en-US" sz="3200" baseline="30000" dirty="0"/>
              <a:t> </a:t>
            </a:r>
            <a:r>
              <a:rPr lang="en-US" sz="3200" dirty="0"/>
              <a:t>that the man of God may be complete, thoroughly equipped for every good </a:t>
            </a:r>
            <a:r>
              <a:rPr lang="en-US" sz="3200" dirty="0" smtClean="0"/>
              <a:t>work</a:t>
            </a:r>
            <a:r>
              <a:rPr lang="en-US" sz="3200" dirty="0" smtClean="0"/>
              <a:t>” (2 Tim 3:16-17).</a:t>
            </a:r>
            <a:endParaRPr lang="en-US" sz="2400" b="1" u="sng" dirty="0"/>
          </a:p>
        </p:txBody>
      </p:sp>
    </p:spTree>
    <p:extLst>
      <p:ext uri="{BB962C8B-B14F-4D97-AF65-F5344CB8AC3E}">
        <p14:creationId xmlns:p14="http://schemas.microsoft.com/office/powerpoint/2010/main" val="6483610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4037" y="35282"/>
            <a:ext cx="9144000" cy="6858000"/>
          </a:xfrm>
          <a:prstGeom prst="rect">
            <a:avLst/>
          </a:prstGeom>
        </p:spPr>
      </p:pic>
      <p:sp>
        <p:nvSpPr>
          <p:cNvPr id="5" name="CaixaDeTexto 15"/>
          <p:cNvSpPr txBox="1"/>
          <p:nvPr/>
        </p:nvSpPr>
        <p:spPr>
          <a:xfrm>
            <a:off x="1234787" y="799016"/>
            <a:ext cx="6932412"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b="1" dirty="0" smtClean="0"/>
              <a:t> </a:t>
            </a:r>
            <a:r>
              <a:rPr lang="en-US" sz="4000" b="1" dirty="0" smtClean="0"/>
              <a:t>What is prophetic inspiration?</a:t>
            </a:r>
          </a:p>
          <a:p>
            <a:pPr algn="ctr"/>
            <a:endParaRPr lang="en-US" sz="800" b="1" dirty="0"/>
          </a:p>
        </p:txBody>
      </p:sp>
      <p:sp>
        <p:nvSpPr>
          <p:cNvPr id="12" name="TextBox 11"/>
          <p:cNvSpPr txBox="1"/>
          <p:nvPr/>
        </p:nvSpPr>
        <p:spPr>
          <a:xfrm>
            <a:off x="687942" y="2052793"/>
            <a:ext cx="5944600" cy="3662541"/>
          </a:xfrm>
          <a:prstGeom prst="rect">
            <a:avLst/>
          </a:prstGeom>
          <a:noFill/>
        </p:spPr>
        <p:txBody>
          <a:bodyPr wrap="square" rtlCol="0">
            <a:spAutoFit/>
          </a:bodyPr>
          <a:lstStyle/>
          <a:p>
            <a:r>
              <a:rPr lang="en-US" sz="3200" dirty="0" smtClean="0"/>
              <a:t>“</a:t>
            </a:r>
            <a:r>
              <a:rPr lang="en-US" sz="3200" dirty="0"/>
              <a:t>D</a:t>
            </a:r>
            <a:r>
              <a:rPr lang="en-US" sz="3200" dirty="0" smtClean="0"/>
              <a:t>efining </a:t>
            </a:r>
            <a:r>
              <a:rPr lang="en-US" sz="3200" dirty="0"/>
              <a:t>inspiration is like catching a rainbow.  When we have put forth our best efforts, there will remain an elusive factor, and element of mystery</a:t>
            </a:r>
            <a:r>
              <a:rPr lang="en-US" sz="3200" dirty="0" smtClean="0"/>
              <a:t>.”</a:t>
            </a:r>
          </a:p>
          <a:p>
            <a:pPr lvl="1"/>
            <a:endParaRPr lang="en-US" sz="2400" dirty="0" smtClean="0"/>
          </a:p>
          <a:p>
            <a:pPr lvl="1"/>
            <a:r>
              <a:rPr lang="en-US" sz="2400" dirty="0" smtClean="0"/>
              <a:t>William </a:t>
            </a:r>
            <a:r>
              <a:rPr lang="en-US" sz="2400" dirty="0"/>
              <a:t>G. </a:t>
            </a:r>
            <a:r>
              <a:rPr lang="en-US" sz="2400" dirty="0" err="1" smtClean="0"/>
              <a:t>Johnsson</a:t>
            </a:r>
            <a:r>
              <a:rPr lang="x-none" sz="2400" dirty="0" smtClean="0"/>
              <a:t>, </a:t>
            </a:r>
            <a:r>
              <a:rPr lang="en-US" sz="2400" dirty="0"/>
              <a:t>"How Does </a:t>
            </a:r>
            <a:r>
              <a:rPr lang="en-US" sz="2400" dirty="0" smtClean="0"/>
              <a:t>God</a:t>
            </a:r>
          </a:p>
          <a:p>
            <a:pPr lvl="1"/>
            <a:r>
              <a:rPr lang="en-US" sz="2400" dirty="0"/>
              <a:t> </a:t>
            </a:r>
            <a:r>
              <a:rPr lang="en-US" sz="2400" dirty="0" smtClean="0"/>
              <a:t>     Speak</a:t>
            </a:r>
            <a:r>
              <a:rPr lang="en-US" sz="2400" dirty="0"/>
              <a:t>?" </a:t>
            </a:r>
            <a:r>
              <a:rPr lang="en-US" sz="2400" i="1" dirty="0" smtClean="0"/>
              <a:t>Ministry</a:t>
            </a:r>
            <a:r>
              <a:rPr lang="en-US" sz="2400" dirty="0" smtClean="0"/>
              <a:t>, </a:t>
            </a:r>
            <a:r>
              <a:rPr lang="en-US" sz="2400" dirty="0"/>
              <a:t>Oct. 1981, </a:t>
            </a:r>
            <a:r>
              <a:rPr lang="en-US" sz="2400" dirty="0" smtClean="0"/>
              <a:t>4</a:t>
            </a:r>
            <a:endParaRPr lang="en-US" sz="2400" b="1" dirty="0"/>
          </a:p>
        </p:txBody>
      </p:sp>
      <p:pic>
        <p:nvPicPr>
          <p:cNvPr id="2" name="Picture 1"/>
          <p:cNvPicPr>
            <a:picLocks noChangeAspect="1"/>
          </p:cNvPicPr>
          <p:nvPr/>
        </p:nvPicPr>
        <p:blipFill>
          <a:blip r:embed="rId3"/>
          <a:stretch>
            <a:fillRect/>
          </a:stretch>
        </p:blipFill>
        <p:spPr>
          <a:xfrm flipH="1">
            <a:off x="7004695" y="2205145"/>
            <a:ext cx="2185453" cy="26990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5251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CaixaDeTexto 15"/>
          <p:cNvSpPr txBox="1"/>
          <p:nvPr/>
        </p:nvSpPr>
        <p:spPr>
          <a:xfrm>
            <a:off x="669450" y="2883489"/>
            <a:ext cx="2294025" cy="89255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endParaRPr lang="en-US" sz="400" b="1" dirty="0" smtClean="0"/>
          </a:p>
          <a:p>
            <a:pPr algn="ctr"/>
            <a:r>
              <a:rPr lang="en-US" sz="4000" b="1" dirty="0" smtClean="0"/>
              <a:t>THEORIES</a:t>
            </a:r>
          </a:p>
          <a:p>
            <a:pPr algn="ctr"/>
            <a:endParaRPr lang="en-US" sz="800" b="1" dirty="0"/>
          </a:p>
        </p:txBody>
      </p:sp>
      <p:sp>
        <p:nvSpPr>
          <p:cNvPr id="10" name="Left Brace 9"/>
          <p:cNvSpPr/>
          <p:nvPr/>
        </p:nvSpPr>
        <p:spPr>
          <a:xfrm>
            <a:off x="3298631" y="1146676"/>
            <a:ext cx="631874" cy="4357366"/>
          </a:xfrm>
          <a:prstGeom prst="leftBrac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3934020" y="3484409"/>
            <a:ext cx="4148496" cy="646331"/>
          </a:xfrm>
          <a:prstGeom prst="rect">
            <a:avLst/>
          </a:prstGeom>
          <a:noFill/>
        </p:spPr>
        <p:txBody>
          <a:bodyPr wrap="square" rtlCol="0">
            <a:spAutoFit/>
          </a:bodyPr>
          <a:lstStyle/>
          <a:p>
            <a:r>
              <a:rPr lang="en-US" sz="3600" b="1" dirty="0" smtClean="0"/>
              <a:t>mechanical</a:t>
            </a:r>
            <a:r>
              <a:rPr lang="en-US" sz="3600" dirty="0" smtClean="0"/>
              <a:t> (words)</a:t>
            </a:r>
            <a:endParaRPr lang="en-US" sz="3600" dirty="0"/>
          </a:p>
        </p:txBody>
      </p:sp>
      <p:sp>
        <p:nvSpPr>
          <p:cNvPr id="12" name="TextBox 11"/>
          <p:cNvSpPr txBox="1"/>
          <p:nvPr/>
        </p:nvSpPr>
        <p:spPr>
          <a:xfrm>
            <a:off x="3933841" y="4587496"/>
            <a:ext cx="4710018" cy="646331"/>
          </a:xfrm>
          <a:prstGeom prst="rect">
            <a:avLst/>
          </a:prstGeom>
          <a:noFill/>
        </p:spPr>
        <p:txBody>
          <a:bodyPr wrap="none" rtlCol="0">
            <a:spAutoFit/>
          </a:bodyPr>
          <a:lstStyle/>
          <a:p>
            <a:r>
              <a:rPr lang="en-US" sz="3600" b="1" dirty="0" smtClean="0"/>
              <a:t>plenary</a:t>
            </a:r>
            <a:r>
              <a:rPr lang="en-US" sz="3600" dirty="0" smtClean="0"/>
              <a:t> (whole process)</a:t>
            </a:r>
            <a:endParaRPr lang="en-US" sz="3600" b="1" dirty="0"/>
          </a:p>
        </p:txBody>
      </p:sp>
      <p:sp>
        <p:nvSpPr>
          <p:cNvPr id="9" name="TextBox 8"/>
          <p:cNvSpPr txBox="1"/>
          <p:nvPr/>
        </p:nvSpPr>
        <p:spPr>
          <a:xfrm>
            <a:off x="3930505" y="2400759"/>
            <a:ext cx="3319428" cy="646331"/>
          </a:xfrm>
          <a:prstGeom prst="rect">
            <a:avLst/>
          </a:prstGeom>
          <a:noFill/>
        </p:spPr>
        <p:txBody>
          <a:bodyPr wrap="square" rtlCol="0">
            <a:spAutoFit/>
          </a:bodyPr>
          <a:lstStyle/>
          <a:p>
            <a:r>
              <a:rPr lang="en-US" sz="3600" b="1" dirty="0" smtClean="0"/>
              <a:t>verbal</a:t>
            </a:r>
            <a:r>
              <a:rPr lang="en-US" sz="3600" dirty="0"/>
              <a:t> </a:t>
            </a:r>
            <a:r>
              <a:rPr lang="en-US" sz="3600" dirty="0" smtClean="0"/>
              <a:t>(writings)</a:t>
            </a:r>
            <a:endParaRPr lang="en-US" sz="3600" b="1" dirty="0"/>
          </a:p>
        </p:txBody>
      </p:sp>
      <p:sp>
        <p:nvSpPr>
          <p:cNvPr id="13" name="TextBox 12"/>
          <p:cNvSpPr txBox="1"/>
          <p:nvPr/>
        </p:nvSpPr>
        <p:spPr>
          <a:xfrm>
            <a:off x="3933841" y="1301757"/>
            <a:ext cx="3139695" cy="646331"/>
          </a:xfrm>
          <a:prstGeom prst="rect">
            <a:avLst/>
          </a:prstGeom>
          <a:noFill/>
        </p:spPr>
        <p:txBody>
          <a:bodyPr wrap="square" rtlCol="0">
            <a:spAutoFit/>
          </a:bodyPr>
          <a:lstStyle/>
          <a:p>
            <a:r>
              <a:rPr lang="en-US" sz="3600" b="1" dirty="0" smtClean="0"/>
              <a:t>thought</a:t>
            </a:r>
            <a:r>
              <a:rPr lang="en-US" sz="3600" dirty="0" smtClean="0"/>
              <a:t> (ideas)</a:t>
            </a:r>
            <a:endParaRPr lang="en-US" sz="3600" b="1" dirty="0"/>
          </a:p>
        </p:txBody>
      </p:sp>
    </p:spTree>
    <p:extLst>
      <p:ext uri="{BB962C8B-B14F-4D97-AF65-F5344CB8AC3E}">
        <p14:creationId xmlns:p14="http://schemas.microsoft.com/office/powerpoint/2010/main" val="26027170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CaixaDeTexto 15"/>
          <p:cNvSpPr txBox="1"/>
          <p:nvPr/>
        </p:nvSpPr>
        <p:spPr>
          <a:xfrm>
            <a:off x="1358260" y="2645690"/>
            <a:ext cx="6156268" cy="95410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endParaRPr lang="en-US" sz="400" b="1" dirty="0" smtClean="0"/>
          </a:p>
          <a:p>
            <a:pPr algn="ctr"/>
            <a:r>
              <a:rPr lang="en-US" sz="4400" b="1" dirty="0" smtClean="0"/>
              <a:t>HISTORICAL OVERVIEW</a:t>
            </a:r>
          </a:p>
          <a:p>
            <a:pPr algn="ctr"/>
            <a:endParaRPr lang="en-US" sz="800" b="1" dirty="0"/>
          </a:p>
        </p:txBody>
      </p:sp>
    </p:spTree>
    <p:extLst>
      <p:ext uri="{BB962C8B-B14F-4D97-AF65-F5344CB8AC3E}">
        <p14:creationId xmlns:p14="http://schemas.microsoft.com/office/powerpoint/2010/main" val="40167517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CaixaDeTexto 15"/>
          <p:cNvSpPr txBox="1"/>
          <p:nvPr/>
        </p:nvSpPr>
        <p:spPr>
          <a:xfrm>
            <a:off x="1903373" y="584860"/>
            <a:ext cx="5240720"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000" b="1" dirty="0" smtClean="0"/>
              <a:t>The </a:t>
            </a:r>
            <a:r>
              <a:rPr lang="en-US" sz="4000" b="1" dirty="0" err="1" smtClean="0"/>
              <a:t>Millerite</a:t>
            </a:r>
            <a:r>
              <a:rPr lang="en-US" sz="4000" b="1" dirty="0" smtClean="0"/>
              <a:t> Legacy</a:t>
            </a:r>
          </a:p>
          <a:p>
            <a:pPr algn="ctr"/>
            <a:r>
              <a:rPr lang="en-US" sz="3200" b="1" dirty="0" smtClean="0"/>
              <a:t>(pre-1844)</a:t>
            </a:r>
            <a:endParaRPr lang="en-US" sz="3200" b="1" dirty="0"/>
          </a:p>
        </p:txBody>
      </p:sp>
      <p:sp>
        <p:nvSpPr>
          <p:cNvPr id="13" name="TextBox 12"/>
          <p:cNvSpPr txBox="1"/>
          <p:nvPr/>
        </p:nvSpPr>
        <p:spPr>
          <a:xfrm>
            <a:off x="829067" y="2443923"/>
            <a:ext cx="7884964" cy="2605842"/>
          </a:xfrm>
          <a:prstGeom prst="rect">
            <a:avLst/>
          </a:prstGeom>
          <a:noFill/>
        </p:spPr>
        <p:txBody>
          <a:bodyPr wrap="square" rtlCol="0">
            <a:spAutoFit/>
          </a:bodyPr>
          <a:lstStyle/>
          <a:p>
            <a:pPr>
              <a:spcAft>
                <a:spcPts val="1200"/>
              </a:spcAft>
            </a:pPr>
            <a:r>
              <a:rPr lang="en-US" sz="3600" b="1" dirty="0" smtClean="0"/>
              <a:t>William Miller</a:t>
            </a:r>
          </a:p>
          <a:p>
            <a:pPr marL="457200" indent="-457200">
              <a:lnSpc>
                <a:spcPct val="200000"/>
              </a:lnSpc>
              <a:spcAft>
                <a:spcPts val="1200"/>
              </a:spcAft>
              <a:buFont typeface="Arial"/>
              <a:buChar char="•"/>
            </a:pPr>
            <a:r>
              <a:rPr lang="en-US" sz="2800" b="1" dirty="0" smtClean="0"/>
              <a:t>Deist </a:t>
            </a:r>
            <a:r>
              <a:rPr lang="en-US" sz="2800" dirty="0">
                <a:latin typeface="Arial Black"/>
                <a:cs typeface="Arial Black"/>
              </a:rPr>
              <a:t>&gt;</a:t>
            </a:r>
            <a:r>
              <a:rPr lang="en-US" sz="2800" b="1" dirty="0" smtClean="0"/>
              <a:t> inconsistences and contradictions</a:t>
            </a:r>
          </a:p>
          <a:p>
            <a:pPr marL="457200" indent="-457200">
              <a:lnSpc>
                <a:spcPct val="200000"/>
              </a:lnSpc>
              <a:spcAft>
                <a:spcPts val="1200"/>
              </a:spcAft>
              <a:buFont typeface="Arial"/>
              <a:buChar char="•"/>
            </a:pPr>
            <a:r>
              <a:rPr lang="en-US" sz="2800" b="1" dirty="0" smtClean="0"/>
              <a:t>Believer </a:t>
            </a:r>
            <a:r>
              <a:rPr lang="en-US" sz="2800" dirty="0">
                <a:latin typeface="Arial Black"/>
                <a:cs typeface="Arial Black"/>
              </a:rPr>
              <a:t>&gt;</a:t>
            </a:r>
            <a:r>
              <a:rPr lang="en-US" sz="2800" b="1" dirty="0" smtClean="0"/>
              <a:t> overall harmony</a:t>
            </a:r>
            <a:endParaRPr lang="en-US" sz="2800" b="1" dirty="0"/>
          </a:p>
        </p:txBody>
      </p:sp>
    </p:spTree>
    <p:extLst>
      <p:ext uri="{BB962C8B-B14F-4D97-AF65-F5344CB8AC3E}">
        <p14:creationId xmlns:p14="http://schemas.microsoft.com/office/powerpoint/2010/main" val="14614727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CaixaDeTexto 15"/>
          <p:cNvSpPr txBox="1"/>
          <p:nvPr/>
        </p:nvSpPr>
        <p:spPr>
          <a:xfrm>
            <a:off x="2116765" y="584859"/>
            <a:ext cx="4780369"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000" b="1" dirty="0" smtClean="0"/>
              <a:t>Early SDA Views</a:t>
            </a:r>
            <a:endParaRPr lang="en-US" sz="4000" b="1" dirty="0"/>
          </a:p>
          <a:p>
            <a:pPr algn="ctr"/>
            <a:r>
              <a:rPr lang="en-US" sz="3200" b="1" dirty="0" smtClean="0"/>
              <a:t>(1844-1883)</a:t>
            </a:r>
            <a:endParaRPr lang="en-US" sz="3200" b="1" dirty="0"/>
          </a:p>
        </p:txBody>
      </p:sp>
      <p:sp>
        <p:nvSpPr>
          <p:cNvPr id="13" name="TextBox 12"/>
          <p:cNvSpPr txBox="1"/>
          <p:nvPr/>
        </p:nvSpPr>
        <p:spPr>
          <a:xfrm>
            <a:off x="1464099" y="2045310"/>
            <a:ext cx="6332667" cy="461665"/>
          </a:xfrm>
          <a:prstGeom prst="rect">
            <a:avLst/>
          </a:prstGeom>
          <a:noFill/>
        </p:spPr>
        <p:txBody>
          <a:bodyPr wrap="square" rtlCol="0">
            <a:spAutoFit/>
          </a:bodyPr>
          <a:lstStyle/>
          <a:p>
            <a:pPr algn="ctr">
              <a:spcAft>
                <a:spcPts val="1200"/>
              </a:spcAft>
            </a:pPr>
            <a:r>
              <a:rPr lang="en-US" sz="2400" b="1" i="1" dirty="0" smtClean="0"/>
              <a:t>Emphasis on verbal inspiration and inerrancy</a:t>
            </a:r>
            <a:endParaRPr lang="en-US" sz="2400" b="1" i="1" dirty="0"/>
          </a:p>
        </p:txBody>
      </p:sp>
      <p:sp>
        <p:nvSpPr>
          <p:cNvPr id="2" name="TextBox 1"/>
          <p:cNvSpPr txBox="1"/>
          <p:nvPr/>
        </p:nvSpPr>
        <p:spPr>
          <a:xfrm>
            <a:off x="843658" y="2981352"/>
            <a:ext cx="3635205" cy="646331"/>
          </a:xfrm>
          <a:prstGeom prst="rect">
            <a:avLst/>
          </a:prstGeom>
          <a:noFill/>
        </p:spPr>
        <p:txBody>
          <a:bodyPr wrap="none" rtlCol="0">
            <a:spAutoFit/>
          </a:bodyPr>
          <a:lstStyle/>
          <a:p>
            <a:r>
              <a:rPr lang="en-US" sz="3600" b="1" dirty="0" smtClean="0"/>
              <a:t>Moses Hull (1863)</a:t>
            </a:r>
            <a:endParaRPr lang="en-US" sz="3600" b="1" dirty="0"/>
          </a:p>
        </p:txBody>
      </p:sp>
      <p:sp>
        <p:nvSpPr>
          <p:cNvPr id="6" name="Rectangle 5"/>
          <p:cNvSpPr/>
          <p:nvPr/>
        </p:nvSpPr>
        <p:spPr>
          <a:xfrm>
            <a:off x="776145" y="3985034"/>
            <a:ext cx="7673286" cy="1908215"/>
          </a:xfrm>
          <a:prstGeom prst="rect">
            <a:avLst/>
          </a:prstGeom>
        </p:spPr>
        <p:txBody>
          <a:bodyPr wrap="square">
            <a:spAutoFit/>
          </a:bodyPr>
          <a:lstStyle/>
          <a:p>
            <a:r>
              <a:rPr lang="en-US" sz="2800" dirty="0"/>
              <a:t>N</a:t>
            </a:r>
            <a:r>
              <a:rPr lang="en-US" sz="2800" dirty="0" smtClean="0"/>
              <a:t>othing </a:t>
            </a:r>
            <a:r>
              <a:rPr lang="en-US" sz="2800" dirty="0"/>
              <a:t>in the Bible contradicts any of the sciences of </a:t>
            </a:r>
            <a:r>
              <a:rPr lang="en-US" sz="2800" dirty="0" smtClean="0"/>
              <a:t>“physiology</a:t>
            </a:r>
            <a:r>
              <a:rPr lang="en-US" sz="2800" dirty="0"/>
              <a:t>, anatomy, hygiene, </a:t>
            </a:r>
            <a:r>
              <a:rPr lang="en-US" sz="2800" dirty="0" err="1"/>
              <a:t>materia</a:t>
            </a:r>
            <a:r>
              <a:rPr lang="en-US" sz="2800" dirty="0"/>
              <a:t> </a:t>
            </a:r>
            <a:r>
              <a:rPr lang="en-US" sz="2800" dirty="0" err="1"/>
              <a:t>medica</a:t>
            </a:r>
            <a:r>
              <a:rPr lang="en-US" sz="2800" dirty="0"/>
              <a:t>, chemistry, astronomy, or geology</a:t>
            </a:r>
            <a:r>
              <a:rPr lang="en-US" sz="2800" dirty="0" smtClean="0"/>
              <a:t>.”</a:t>
            </a:r>
          </a:p>
          <a:p>
            <a:pPr lvl="1">
              <a:lnSpc>
                <a:spcPct val="150000"/>
              </a:lnSpc>
            </a:pPr>
            <a:r>
              <a:rPr lang="en-US" sz="2400" dirty="0" smtClean="0"/>
              <a:t>Moses Hull, </a:t>
            </a:r>
            <a:r>
              <a:rPr lang="en-US" sz="2400" i="1" dirty="0" smtClean="0"/>
              <a:t>The Bible from Heaven,</a:t>
            </a:r>
            <a:r>
              <a:rPr lang="en-US" sz="2400" dirty="0" smtClean="0"/>
              <a:t> 168-169</a:t>
            </a:r>
            <a:endParaRPr lang="en-US" sz="2400" dirty="0"/>
          </a:p>
        </p:txBody>
      </p:sp>
    </p:spTree>
    <p:extLst>
      <p:ext uri="{BB962C8B-B14F-4D97-AF65-F5344CB8AC3E}">
        <p14:creationId xmlns:p14="http://schemas.microsoft.com/office/powerpoint/2010/main" val="2657160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4051</TotalTime>
  <Words>1733</Words>
  <Application>Microsoft Macintosh PowerPoint</Application>
  <PresentationFormat>On-screen Show (4:3)</PresentationFormat>
  <Paragraphs>184</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Ellen G. White Estate,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Alberto Timm</dc:creator>
  <cp:lastModifiedBy>Alberto Timm</cp:lastModifiedBy>
  <cp:revision>108</cp:revision>
  <cp:lastPrinted>2015-02-01T06:37:52Z</cp:lastPrinted>
  <dcterms:created xsi:type="dcterms:W3CDTF">2014-09-01T22:14:58Z</dcterms:created>
  <dcterms:modified xsi:type="dcterms:W3CDTF">2015-02-02T16:33:06Z</dcterms:modified>
</cp:coreProperties>
</file>