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6"/>
  </p:notesMasterIdLst>
  <p:sldIdLst>
    <p:sldId id="256" r:id="rId2"/>
    <p:sldId id="257" r:id="rId3"/>
    <p:sldId id="300" r:id="rId4"/>
    <p:sldId id="318" r:id="rId5"/>
    <p:sldId id="277" r:id="rId6"/>
    <p:sldId id="310" r:id="rId7"/>
    <p:sldId id="311" r:id="rId8"/>
    <p:sldId id="312" r:id="rId9"/>
    <p:sldId id="313" r:id="rId10"/>
    <p:sldId id="298" r:id="rId11"/>
    <p:sldId id="303" r:id="rId12"/>
    <p:sldId id="325" r:id="rId13"/>
    <p:sldId id="330" r:id="rId14"/>
    <p:sldId id="322" r:id="rId15"/>
    <p:sldId id="328" r:id="rId16"/>
    <p:sldId id="301" r:id="rId17"/>
    <p:sldId id="327" r:id="rId18"/>
    <p:sldId id="307" r:id="rId19"/>
    <p:sldId id="323" r:id="rId20"/>
    <p:sldId id="324" r:id="rId21"/>
    <p:sldId id="326" r:id="rId22"/>
    <p:sldId id="329" r:id="rId23"/>
    <p:sldId id="260" r:id="rId24"/>
    <p:sldId id="308" r:id="rId25"/>
    <p:sldId id="336" r:id="rId26"/>
    <p:sldId id="316" r:id="rId27"/>
    <p:sldId id="317" r:id="rId28"/>
    <p:sldId id="278" r:id="rId29"/>
    <p:sldId id="319" r:id="rId30"/>
    <p:sldId id="345" r:id="rId31"/>
    <p:sldId id="335" r:id="rId32"/>
    <p:sldId id="341" r:id="rId33"/>
    <p:sldId id="332" r:id="rId34"/>
    <p:sldId id="331" r:id="rId35"/>
    <p:sldId id="333" r:id="rId36"/>
    <p:sldId id="337" r:id="rId37"/>
    <p:sldId id="338" r:id="rId38"/>
    <p:sldId id="314" r:id="rId39"/>
    <p:sldId id="340" r:id="rId40"/>
    <p:sldId id="344" r:id="rId41"/>
    <p:sldId id="315" r:id="rId42"/>
    <p:sldId id="342" r:id="rId43"/>
    <p:sldId id="343" r:id="rId44"/>
    <p:sldId id="309" r:id="rId45"/>
    <p:sldId id="347" r:id="rId46"/>
    <p:sldId id="339" r:id="rId47"/>
    <p:sldId id="280" r:id="rId48"/>
    <p:sldId id="269" r:id="rId49"/>
    <p:sldId id="346" r:id="rId50"/>
    <p:sldId id="320" r:id="rId51"/>
    <p:sldId id="348" r:id="rId52"/>
    <p:sldId id="349" r:id="rId53"/>
    <p:sldId id="321" r:id="rId54"/>
    <p:sldId id="350" r:id="rId55"/>
    <p:sldId id="351" r:id="rId56"/>
    <p:sldId id="352" r:id="rId57"/>
    <p:sldId id="353" r:id="rId58"/>
    <p:sldId id="354" r:id="rId59"/>
    <p:sldId id="356" r:id="rId60"/>
    <p:sldId id="355" r:id="rId61"/>
    <p:sldId id="279" r:id="rId62"/>
    <p:sldId id="299" r:id="rId63"/>
    <p:sldId id="305" r:id="rId64"/>
    <p:sldId id="306"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11"/>
    <p:restoredTop sz="74818"/>
  </p:normalViewPr>
  <p:slideViewPr>
    <p:cSldViewPr snapToGrid="0" snapToObjects="1">
      <p:cViewPr varScale="1">
        <p:scale>
          <a:sx n="87" d="100"/>
          <a:sy n="87" d="100"/>
        </p:scale>
        <p:origin x="936"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B9EEA-BF95-4E4A-906B-FF8C976C6E9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3DE8DF2-B09E-4401-BCC5-5CA362702A92}">
      <dgm:prSet/>
      <dgm:spPr/>
      <dgm:t>
        <a:bodyPr/>
        <a:lstStyle/>
        <a:p>
          <a:r>
            <a:rPr lang="en-US" b="0" i="0"/>
            <a:t>Struggles within Adventism</a:t>
          </a:r>
          <a:endParaRPr lang="en-US"/>
        </a:p>
      </dgm:t>
    </dgm:pt>
    <dgm:pt modelId="{17B7999B-882B-4778-BE55-1BCD2CD09D9B}" type="parTrans" cxnId="{307E5D2D-83F2-471B-AD6B-8A47F72226F0}">
      <dgm:prSet/>
      <dgm:spPr/>
      <dgm:t>
        <a:bodyPr/>
        <a:lstStyle/>
        <a:p>
          <a:endParaRPr lang="en-US"/>
        </a:p>
      </dgm:t>
    </dgm:pt>
    <dgm:pt modelId="{DD895FD8-A76A-405E-8E36-144E03FC0EBA}" type="sibTrans" cxnId="{307E5D2D-83F2-471B-AD6B-8A47F72226F0}">
      <dgm:prSet/>
      <dgm:spPr/>
      <dgm:t>
        <a:bodyPr/>
        <a:lstStyle/>
        <a:p>
          <a:endParaRPr lang="en-US"/>
        </a:p>
      </dgm:t>
    </dgm:pt>
    <dgm:pt modelId="{1CC45998-FB5D-4E66-877A-B15D23D36709}">
      <dgm:prSet/>
      <dgm:spPr/>
      <dgm:t>
        <a:bodyPr/>
        <a:lstStyle/>
        <a:p>
          <a:r>
            <a:rPr lang="en-US" b="0" i="0"/>
            <a:t>Struggles outside of Adventism</a:t>
          </a:r>
          <a:endParaRPr lang="en-US"/>
        </a:p>
      </dgm:t>
    </dgm:pt>
    <dgm:pt modelId="{EA879F6C-25EE-4676-851F-ED501E08A448}" type="parTrans" cxnId="{ADE072DE-BFE1-433B-B94B-8123FC58DD85}">
      <dgm:prSet/>
      <dgm:spPr/>
      <dgm:t>
        <a:bodyPr/>
        <a:lstStyle/>
        <a:p>
          <a:endParaRPr lang="en-US"/>
        </a:p>
      </dgm:t>
    </dgm:pt>
    <dgm:pt modelId="{C10D42C5-2866-4BD6-8EFB-4BA235AC9F95}" type="sibTrans" cxnId="{ADE072DE-BFE1-433B-B94B-8123FC58DD85}">
      <dgm:prSet/>
      <dgm:spPr/>
      <dgm:t>
        <a:bodyPr/>
        <a:lstStyle/>
        <a:p>
          <a:endParaRPr lang="en-US"/>
        </a:p>
      </dgm:t>
    </dgm:pt>
    <dgm:pt modelId="{8EF91893-884B-400A-87AD-AE7A3AD006B3}">
      <dgm:prSet/>
      <dgm:spPr/>
      <dgm:t>
        <a:bodyPr/>
        <a:lstStyle/>
        <a:p>
          <a:r>
            <a:rPr lang="en-US" b="0" i="0"/>
            <a:t>Major shift as pioneer era comes to an end.</a:t>
          </a:r>
          <a:endParaRPr lang="en-US"/>
        </a:p>
      </dgm:t>
    </dgm:pt>
    <dgm:pt modelId="{25840B0E-677D-4EA7-9500-0C72275550E6}" type="parTrans" cxnId="{29712E4A-B3AA-473E-ADEA-839F713A208F}">
      <dgm:prSet/>
      <dgm:spPr/>
      <dgm:t>
        <a:bodyPr/>
        <a:lstStyle/>
        <a:p>
          <a:endParaRPr lang="en-US"/>
        </a:p>
      </dgm:t>
    </dgm:pt>
    <dgm:pt modelId="{EE0CE013-BEBA-4720-A98E-1709DA3B977B}" type="sibTrans" cxnId="{29712E4A-B3AA-473E-ADEA-839F713A208F}">
      <dgm:prSet/>
      <dgm:spPr/>
      <dgm:t>
        <a:bodyPr/>
        <a:lstStyle/>
        <a:p>
          <a:endParaRPr lang="en-US"/>
        </a:p>
      </dgm:t>
    </dgm:pt>
    <dgm:pt modelId="{77A2330B-BCE9-4DAA-8639-D5975677764F}" type="pres">
      <dgm:prSet presAssocID="{D45B9EEA-BF95-4E4A-906B-FF8C976C6E9A}" presName="root" presStyleCnt="0">
        <dgm:presLayoutVars>
          <dgm:dir/>
          <dgm:resizeHandles val="exact"/>
        </dgm:presLayoutVars>
      </dgm:prSet>
      <dgm:spPr/>
    </dgm:pt>
    <dgm:pt modelId="{0DFE20A3-3102-4E40-8274-CA5041CCD910}" type="pres">
      <dgm:prSet presAssocID="{93DE8DF2-B09E-4401-BCC5-5CA362702A92}" presName="compNode" presStyleCnt="0"/>
      <dgm:spPr/>
    </dgm:pt>
    <dgm:pt modelId="{D5057399-FCBE-4374-87E6-8B9FA454459A}" type="pres">
      <dgm:prSet presAssocID="{93DE8DF2-B09E-4401-BCC5-5CA362702A92}" presName="bgRect" presStyleLbl="bgShp" presStyleIdx="0" presStyleCnt="3"/>
      <dgm:spPr/>
    </dgm:pt>
    <dgm:pt modelId="{EA5F0671-2788-4304-9326-727DCBA3CBC8}" type="pres">
      <dgm:prSet presAssocID="{93DE8DF2-B09E-4401-BCC5-5CA362702A9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71A71B63-E284-458F-8E29-AC0DC69D8A70}" type="pres">
      <dgm:prSet presAssocID="{93DE8DF2-B09E-4401-BCC5-5CA362702A92}" presName="spaceRect" presStyleCnt="0"/>
      <dgm:spPr/>
    </dgm:pt>
    <dgm:pt modelId="{DD8E512A-1998-4C32-B980-0E5827560049}" type="pres">
      <dgm:prSet presAssocID="{93DE8DF2-B09E-4401-BCC5-5CA362702A92}" presName="parTx" presStyleLbl="revTx" presStyleIdx="0" presStyleCnt="3">
        <dgm:presLayoutVars>
          <dgm:chMax val="0"/>
          <dgm:chPref val="0"/>
        </dgm:presLayoutVars>
      </dgm:prSet>
      <dgm:spPr/>
    </dgm:pt>
    <dgm:pt modelId="{958151E2-6787-4A84-A481-9E26107C231D}" type="pres">
      <dgm:prSet presAssocID="{DD895FD8-A76A-405E-8E36-144E03FC0EBA}" presName="sibTrans" presStyleCnt="0"/>
      <dgm:spPr/>
    </dgm:pt>
    <dgm:pt modelId="{BCD2E7A8-0BC6-4A4E-90C8-20396BD3D810}" type="pres">
      <dgm:prSet presAssocID="{1CC45998-FB5D-4E66-877A-B15D23D36709}" presName="compNode" presStyleCnt="0"/>
      <dgm:spPr/>
    </dgm:pt>
    <dgm:pt modelId="{8BBC879A-B646-4B38-8DB5-1762180D1957}" type="pres">
      <dgm:prSet presAssocID="{1CC45998-FB5D-4E66-877A-B15D23D36709}" presName="bgRect" presStyleLbl="bgShp" presStyleIdx="1" presStyleCnt="3"/>
      <dgm:spPr/>
    </dgm:pt>
    <dgm:pt modelId="{ECD4B6F8-0A88-4951-9F61-F38454D765CD}" type="pres">
      <dgm:prSet presAssocID="{1CC45998-FB5D-4E66-877A-B15D23D3670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ze"/>
        </a:ext>
      </dgm:extLst>
    </dgm:pt>
    <dgm:pt modelId="{6FE6F4B3-0E66-4A13-8415-0440DD761E95}" type="pres">
      <dgm:prSet presAssocID="{1CC45998-FB5D-4E66-877A-B15D23D36709}" presName="spaceRect" presStyleCnt="0"/>
      <dgm:spPr/>
    </dgm:pt>
    <dgm:pt modelId="{5C95FB2C-D1D8-44B6-870C-59619B5924A1}" type="pres">
      <dgm:prSet presAssocID="{1CC45998-FB5D-4E66-877A-B15D23D36709}" presName="parTx" presStyleLbl="revTx" presStyleIdx="1" presStyleCnt="3">
        <dgm:presLayoutVars>
          <dgm:chMax val="0"/>
          <dgm:chPref val="0"/>
        </dgm:presLayoutVars>
      </dgm:prSet>
      <dgm:spPr/>
    </dgm:pt>
    <dgm:pt modelId="{7A7FFCE7-DD4E-4FA6-8EB5-A7E40A5A7EDB}" type="pres">
      <dgm:prSet presAssocID="{C10D42C5-2866-4BD6-8EFB-4BA235AC9F95}" presName="sibTrans" presStyleCnt="0"/>
      <dgm:spPr/>
    </dgm:pt>
    <dgm:pt modelId="{A7C391FB-C71F-43E8-A071-AE5675690B2C}" type="pres">
      <dgm:prSet presAssocID="{8EF91893-884B-400A-87AD-AE7A3AD006B3}" presName="compNode" presStyleCnt="0"/>
      <dgm:spPr/>
    </dgm:pt>
    <dgm:pt modelId="{D59985E5-2DAB-4EC0-BF1E-9F83164E24C8}" type="pres">
      <dgm:prSet presAssocID="{8EF91893-884B-400A-87AD-AE7A3AD006B3}" presName="bgRect" presStyleLbl="bgShp" presStyleIdx="2" presStyleCnt="3"/>
      <dgm:spPr/>
    </dgm:pt>
    <dgm:pt modelId="{1BBD8003-07C7-4EB5-8202-3BABB9732C08}" type="pres">
      <dgm:prSet presAssocID="{8EF91893-884B-400A-87AD-AE7A3AD006B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ss clef"/>
        </a:ext>
      </dgm:extLst>
    </dgm:pt>
    <dgm:pt modelId="{121F6ED5-54D6-4026-AF4C-51A1B988AFF1}" type="pres">
      <dgm:prSet presAssocID="{8EF91893-884B-400A-87AD-AE7A3AD006B3}" presName="spaceRect" presStyleCnt="0"/>
      <dgm:spPr/>
    </dgm:pt>
    <dgm:pt modelId="{13EE7E81-72C0-4EFE-BE0D-04777F59176B}" type="pres">
      <dgm:prSet presAssocID="{8EF91893-884B-400A-87AD-AE7A3AD006B3}" presName="parTx" presStyleLbl="revTx" presStyleIdx="2" presStyleCnt="3">
        <dgm:presLayoutVars>
          <dgm:chMax val="0"/>
          <dgm:chPref val="0"/>
        </dgm:presLayoutVars>
      </dgm:prSet>
      <dgm:spPr/>
    </dgm:pt>
  </dgm:ptLst>
  <dgm:cxnLst>
    <dgm:cxn modelId="{307E5D2D-83F2-471B-AD6B-8A47F72226F0}" srcId="{D45B9EEA-BF95-4E4A-906B-FF8C976C6E9A}" destId="{93DE8DF2-B09E-4401-BCC5-5CA362702A92}" srcOrd="0" destOrd="0" parTransId="{17B7999B-882B-4778-BE55-1BCD2CD09D9B}" sibTransId="{DD895FD8-A76A-405E-8E36-144E03FC0EBA}"/>
    <dgm:cxn modelId="{29712E4A-B3AA-473E-ADEA-839F713A208F}" srcId="{D45B9EEA-BF95-4E4A-906B-FF8C976C6E9A}" destId="{8EF91893-884B-400A-87AD-AE7A3AD006B3}" srcOrd="2" destOrd="0" parTransId="{25840B0E-677D-4EA7-9500-0C72275550E6}" sibTransId="{EE0CE013-BEBA-4720-A98E-1709DA3B977B}"/>
    <dgm:cxn modelId="{152F8655-B58C-4A62-880F-F09E9F9424E1}" type="presOf" srcId="{1CC45998-FB5D-4E66-877A-B15D23D36709}" destId="{5C95FB2C-D1D8-44B6-870C-59619B5924A1}" srcOrd="0" destOrd="0" presId="urn:microsoft.com/office/officeart/2018/2/layout/IconVerticalSolidList"/>
    <dgm:cxn modelId="{6FB030AA-5A1D-4C22-B9C3-4CFB100654D7}" type="presOf" srcId="{D45B9EEA-BF95-4E4A-906B-FF8C976C6E9A}" destId="{77A2330B-BCE9-4DAA-8639-D5975677764F}" srcOrd="0" destOrd="0" presId="urn:microsoft.com/office/officeart/2018/2/layout/IconVerticalSolidList"/>
    <dgm:cxn modelId="{FB7CFDD9-1263-43C8-9E1E-5C0BB5EBA859}" type="presOf" srcId="{8EF91893-884B-400A-87AD-AE7A3AD006B3}" destId="{13EE7E81-72C0-4EFE-BE0D-04777F59176B}" srcOrd="0" destOrd="0" presId="urn:microsoft.com/office/officeart/2018/2/layout/IconVerticalSolidList"/>
    <dgm:cxn modelId="{ADE072DE-BFE1-433B-B94B-8123FC58DD85}" srcId="{D45B9EEA-BF95-4E4A-906B-FF8C976C6E9A}" destId="{1CC45998-FB5D-4E66-877A-B15D23D36709}" srcOrd="1" destOrd="0" parTransId="{EA879F6C-25EE-4676-851F-ED501E08A448}" sibTransId="{C10D42C5-2866-4BD6-8EFB-4BA235AC9F95}"/>
    <dgm:cxn modelId="{693303E1-81B6-40F6-93B4-7192B58F334A}" type="presOf" srcId="{93DE8DF2-B09E-4401-BCC5-5CA362702A92}" destId="{DD8E512A-1998-4C32-B980-0E5827560049}" srcOrd="0" destOrd="0" presId="urn:microsoft.com/office/officeart/2018/2/layout/IconVerticalSolidList"/>
    <dgm:cxn modelId="{31EBED64-0BA6-4542-9644-B76AC6A39A48}" type="presParOf" srcId="{77A2330B-BCE9-4DAA-8639-D5975677764F}" destId="{0DFE20A3-3102-4E40-8274-CA5041CCD910}" srcOrd="0" destOrd="0" presId="urn:microsoft.com/office/officeart/2018/2/layout/IconVerticalSolidList"/>
    <dgm:cxn modelId="{672D8F63-6948-473E-8C63-5587643F2F73}" type="presParOf" srcId="{0DFE20A3-3102-4E40-8274-CA5041CCD910}" destId="{D5057399-FCBE-4374-87E6-8B9FA454459A}" srcOrd="0" destOrd="0" presId="urn:microsoft.com/office/officeart/2018/2/layout/IconVerticalSolidList"/>
    <dgm:cxn modelId="{F2809977-5200-4646-A7C3-39A7B409B3D2}" type="presParOf" srcId="{0DFE20A3-3102-4E40-8274-CA5041CCD910}" destId="{EA5F0671-2788-4304-9326-727DCBA3CBC8}" srcOrd="1" destOrd="0" presId="urn:microsoft.com/office/officeart/2018/2/layout/IconVerticalSolidList"/>
    <dgm:cxn modelId="{8C076FE6-B74B-4C0F-AEB2-DF57B466131E}" type="presParOf" srcId="{0DFE20A3-3102-4E40-8274-CA5041CCD910}" destId="{71A71B63-E284-458F-8E29-AC0DC69D8A70}" srcOrd="2" destOrd="0" presId="urn:microsoft.com/office/officeart/2018/2/layout/IconVerticalSolidList"/>
    <dgm:cxn modelId="{8FA34235-230C-45E9-95C5-EFF79C737DAD}" type="presParOf" srcId="{0DFE20A3-3102-4E40-8274-CA5041CCD910}" destId="{DD8E512A-1998-4C32-B980-0E5827560049}" srcOrd="3" destOrd="0" presId="urn:microsoft.com/office/officeart/2018/2/layout/IconVerticalSolidList"/>
    <dgm:cxn modelId="{5FD1786F-F8B2-4BD8-9628-1B49F61922F3}" type="presParOf" srcId="{77A2330B-BCE9-4DAA-8639-D5975677764F}" destId="{958151E2-6787-4A84-A481-9E26107C231D}" srcOrd="1" destOrd="0" presId="urn:microsoft.com/office/officeart/2018/2/layout/IconVerticalSolidList"/>
    <dgm:cxn modelId="{C3273C75-DDF1-407E-95FB-4A9B586E71F2}" type="presParOf" srcId="{77A2330B-BCE9-4DAA-8639-D5975677764F}" destId="{BCD2E7A8-0BC6-4A4E-90C8-20396BD3D810}" srcOrd="2" destOrd="0" presId="urn:microsoft.com/office/officeart/2018/2/layout/IconVerticalSolidList"/>
    <dgm:cxn modelId="{6398E7A8-7319-41B5-B5CE-E1253B47590C}" type="presParOf" srcId="{BCD2E7A8-0BC6-4A4E-90C8-20396BD3D810}" destId="{8BBC879A-B646-4B38-8DB5-1762180D1957}" srcOrd="0" destOrd="0" presId="urn:microsoft.com/office/officeart/2018/2/layout/IconVerticalSolidList"/>
    <dgm:cxn modelId="{360FC3CE-2EE2-46B0-B11D-A9B2AF5E6DB6}" type="presParOf" srcId="{BCD2E7A8-0BC6-4A4E-90C8-20396BD3D810}" destId="{ECD4B6F8-0A88-4951-9F61-F38454D765CD}" srcOrd="1" destOrd="0" presId="urn:microsoft.com/office/officeart/2018/2/layout/IconVerticalSolidList"/>
    <dgm:cxn modelId="{11390EF9-D24B-40E5-AF5A-99A553D05F8A}" type="presParOf" srcId="{BCD2E7A8-0BC6-4A4E-90C8-20396BD3D810}" destId="{6FE6F4B3-0E66-4A13-8415-0440DD761E95}" srcOrd="2" destOrd="0" presId="urn:microsoft.com/office/officeart/2018/2/layout/IconVerticalSolidList"/>
    <dgm:cxn modelId="{42AD693B-7624-4F84-9AEB-1060B72F709C}" type="presParOf" srcId="{BCD2E7A8-0BC6-4A4E-90C8-20396BD3D810}" destId="{5C95FB2C-D1D8-44B6-870C-59619B5924A1}" srcOrd="3" destOrd="0" presId="urn:microsoft.com/office/officeart/2018/2/layout/IconVerticalSolidList"/>
    <dgm:cxn modelId="{B89E25B7-F281-4292-8EBB-E296E1D22858}" type="presParOf" srcId="{77A2330B-BCE9-4DAA-8639-D5975677764F}" destId="{7A7FFCE7-DD4E-4FA6-8EB5-A7E40A5A7EDB}" srcOrd="3" destOrd="0" presId="urn:microsoft.com/office/officeart/2018/2/layout/IconVerticalSolidList"/>
    <dgm:cxn modelId="{1A8E1396-2230-4B61-AA40-07C7F6E63885}" type="presParOf" srcId="{77A2330B-BCE9-4DAA-8639-D5975677764F}" destId="{A7C391FB-C71F-43E8-A071-AE5675690B2C}" srcOrd="4" destOrd="0" presId="urn:microsoft.com/office/officeart/2018/2/layout/IconVerticalSolidList"/>
    <dgm:cxn modelId="{3C034AD7-98A6-4BE5-8725-36BF69D7089D}" type="presParOf" srcId="{A7C391FB-C71F-43E8-A071-AE5675690B2C}" destId="{D59985E5-2DAB-4EC0-BF1E-9F83164E24C8}" srcOrd="0" destOrd="0" presId="urn:microsoft.com/office/officeart/2018/2/layout/IconVerticalSolidList"/>
    <dgm:cxn modelId="{2F343E8B-EE45-469B-9F81-BE3133FBC77E}" type="presParOf" srcId="{A7C391FB-C71F-43E8-A071-AE5675690B2C}" destId="{1BBD8003-07C7-4EB5-8202-3BABB9732C08}" srcOrd="1" destOrd="0" presId="urn:microsoft.com/office/officeart/2018/2/layout/IconVerticalSolidList"/>
    <dgm:cxn modelId="{2CD1EA9A-36AF-4C03-8C6B-FE8FFE11F6E9}" type="presParOf" srcId="{A7C391FB-C71F-43E8-A071-AE5675690B2C}" destId="{121F6ED5-54D6-4026-AF4C-51A1B988AFF1}" srcOrd="2" destOrd="0" presId="urn:microsoft.com/office/officeart/2018/2/layout/IconVerticalSolidList"/>
    <dgm:cxn modelId="{C12BEAB6-2CEA-4178-BB18-03D47A32F541}" type="presParOf" srcId="{A7C391FB-C71F-43E8-A071-AE5675690B2C}" destId="{13EE7E81-72C0-4EFE-BE0D-04777F59176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7E8C54-7156-426A-B797-67300C4026D0}"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A7710F4-3883-4496-ACD3-E2E62A3DD76C}">
      <dgm:prSet/>
      <dgm:spPr/>
      <dgm:t>
        <a:bodyPr/>
        <a:lstStyle/>
        <a:p>
          <a:r>
            <a:rPr lang="en-US" b="0" i="0"/>
            <a:t>Last Generation Theology</a:t>
          </a:r>
          <a:endParaRPr lang="en-US"/>
        </a:p>
      </dgm:t>
    </dgm:pt>
    <dgm:pt modelId="{530F0E5B-B03A-4170-BCE5-E09506523C51}" type="parTrans" cxnId="{6F12DDA3-9749-4AB7-832E-7207BF2F6104}">
      <dgm:prSet/>
      <dgm:spPr/>
      <dgm:t>
        <a:bodyPr/>
        <a:lstStyle/>
        <a:p>
          <a:endParaRPr lang="en-US"/>
        </a:p>
      </dgm:t>
    </dgm:pt>
    <dgm:pt modelId="{F1A5A436-09FD-49C7-983A-24FEC84117C2}" type="sibTrans" cxnId="{6F12DDA3-9749-4AB7-832E-7207BF2F6104}">
      <dgm:prSet/>
      <dgm:spPr/>
      <dgm:t>
        <a:bodyPr/>
        <a:lstStyle/>
        <a:p>
          <a:endParaRPr lang="en-US"/>
        </a:p>
      </dgm:t>
    </dgm:pt>
    <dgm:pt modelId="{17EA8839-751D-4936-968B-D4FD19D9D027}">
      <dgm:prSet/>
      <dgm:spPr/>
      <dgm:t>
        <a:bodyPr/>
        <a:lstStyle/>
        <a:p>
          <a:r>
            <a:rPr lang="en-US" b="0" i="0"/>
            <a:t>Gender Discrimination</a:t>
          </a:r>
          <a:endParaRPr lang="en-US"/>
        </a:p>
      </dgm:t>
    </dgm:pt>
    <dgm:pt modelId="{6C46AD39-3C4D-4722-B3EB-523DAA7E6347}" type="parTrans" cxnId="{C61F4D29-6E23-4229-9484-41618AD3807A}">
      <dgm:prSet/>
      <dgm:spPr/>
      <dgm:t>
        <a:bodyPr/>
        <a:lstStyle/>
        <a:p>
          <a:endParaRPr lang="en-US"/>
        </a:p>
      </dgm:t>
    </dgm:pt>
    <dgm:pt modelId="{9B9C25ED-1FE3-4A19-8F9C-C58E61681771}" type="sibTrans" cxnId="{C61F4D29-6E23-4229-9484-41618AD3807A}">
      <dgm:prSet/>
      <dgm:spPr/>
      <dgm:t>
        <a:bodyPr/>
        <a:lstStyle/>
        <a:p>
          <a:endParaRPr lang="en-US"/>
        </a:p>
      </dgm:t>
    </dgm:pt>
    <dgm:pt modelId="{E556F9C8-A899-4D87-BBAD-9053FCC824B8}">
      <dgm:prSet/>
      <dgm:spPr/>
      <dgm:t>
        <a:bodyPr/>
        <a:lstStyle/>
        <a:p>
          <a:r>
            <a:rPr lang="en-US" b="0" i="0"/>
            <a:t>Racial segregation</a:t>
          </a:r>
          <a:endParaRPr lang="en-US"/>
        </a:p>
      </dgm:t>
    </dgm:pt>
    <dgm:pt modelId="{0C2464A6-2A63-4244-89D0-3EA3B7666DB6}" type="parTrans" cxnId="{F57F28DE-5984-4616-B726-D40149D3E81E}">
      <dgm:prSet/>
      <dgm:spPr/>
      <dgm:t>
        <a:bodyPr/>
        <a:lstStyle/>
        <a:p>
          <a:endParaRPr lang="en-US"/>
        </a:p>
      </dgm:t>
    </dgm:pt>
    <dgm:pt modelId="{4C249B25-64C9-4494-8B93-8CB917A41AF9}" type="sibTrans" cxnId="{F57F28DE-5984-4616-B726-D40149D3E81E}">
      <dgm:prSet/>
      <dgm:spPr/>
      <dgm:t>
        <a:bodyPr/>
        <a:lstStyle/>
        <a:p>
          <a:endParaRPr lang="en-US"/>
        </a:p>
      </dgm:t>
    </dgm:pt>
    <dgm:pt modelId="{394445D3-008B-D74F-BF38-B7C8FBB58E24}" type="pres">
      <dgm:prSet presAssocID="{757E8C54-7156-426A-B797-67300C4026D0}" presName="linear" presStyleCnt="0">
        <dgm:presLayoutVars>
          <dgm:animLvl val="lvl"/>
          <dgm:resizeHandles val="exact"/>
        </dgm:presLayoutVars>
      </dgm:prSet>
      <dgm:spPr/>
    </dgm:pt>
    <dgm:pt modelId="{58571EB1-D54C-7D42-96FF-1DE2A7C3AA35}" type="pres">
      <dgm:prSet presAssocID="{4A7710F4-3883-4496-ACD3-E2E62A3DD76C}" presName="parentText" presStyleLbl="node1" presStyleIdx="0" presStyleCnt="3">
        <dgm:presLayoutVars>
          <dgm:chMax val="0"/>
          <dgm:bulletEnabled val="1"/>
        </dgm:presLayoutVars>
      </dgm:prSet>
      <dgm:spPr/>
    </dgm:pt>
    <dgm:pt modelId="{22B1C7C4-AABC-6B49-8DFA-126F964A3CBA}" type="pres">
      <dgm:prSet presAssocID="{F1A5A436-09FD-49C7-983A-24FEC84117C2}" presName="spacer" presStyleCnt="0"/>
      <dgm:spPr/>
    </dgm:pt>
    <dgm:pt modelId="{10A13F8A-9471-554B-B1E9-5E17E0C64447}" type="pres">
      <dgm:prSet presAssocID="{17EA8839-751D-4936-968B-D4FD19D9D027}" presName="parentText" presStyleLbl="node1" presStyleIdx="1" presStyleCnt="3">
        <dgm:presLayoutVars>
          <dgm:chMax val="0"/>
          <dgm:bulletEnabled val="1"/>
        </dgm:presLayoutVars>
      </dgm:prSet>
      <dgm:spPr/>
    </dgm:pt>
    <dgm:pt modelId="{6CDCCB37-E8E8-164F-9FE3-9AE96560487D}" type="pres">
      <dgm:prSet presAssocID="{9B9C25ED-1FE3-4A19-8F9C-C58E61681771}" presName="spacer" presStyleCnt="0"/>
      <dgm:spPr/>
    </dgm:pt>
    <dgm:pt modelId="{0BB900CD-369F-2042-9959-891093F2C42F}" type="pres">
      <dgm:prSet presAssocID="{E556F9C8-A899-4D87-BBAD-9053FCC824B8}" presName="parentText" presStyleLbl="node1" presStyleIdx="2" presStyleCnt="3">
        <dgm:presLayoutVars>
          <dgm:chMax val="0"/>
          <dgm:bulletEnabled val="1"/>
        </dgm:presLayoutVars>
      </dgm:prSet>
      <dgm:spPr/>
    </dgm:pt>
  </dgm:ptLst>
  <dgm:cxnLst>
    <dgm:cxn modelId="{C61F4D29-6E23-4229-9484-41618AD3807A}" srcId="{757E8C54-7156-426A-B797-67300C4026D0}" destId="{17EA8839-751D-4936-968B-D4FD19D9D027}" srcOrd="1" destOrd="0" parTransId="{6C46AD39-3C4D-4722-B3EB-523DAA7E6347}" sibTransId="{9B9C25ED-1FE3-4A19-8F9C-C58E61681771}"/>
    <dgm:cxn modelId="{70DB765F-C7C3-0742-8682-56360D42E2D2}" type="presOf" srcId="{757E8C54-7156-426A-B797-67300C4026D0}" destId="{394445D3-008B-D74F-BF38-B7C8FBB58E24}" srcOrd="0" destOrd="0" presId="urn:microsoft.com/office/officeart/2005/8/layout/vList2"/>
    <dgm:cxn modelId="{A9BF0D6E-C02A-AE46-A990-D3664558C3B2}" type="presOf" srcId="{4A7710F4-3883-4496-ACD3-E2E62A3DD76C}" destId="{58571EB1-D54C-7D42-96FF-1DE2A7C3AA35}" srcOrd="0" destOrd="0" presId="urn:microsoft.com/office/officeart/2005/8/layout/vList2"/>
    <dgm:cxn modelId="{1E3C897F-7C5F-754B-87A0-04E98DBC69FB}" type="presOf" srcId="{E556F9C8-A899-4D87-BBAD-9053FCC824B8}" destId="{0BB900CD-369F-2042-9959-891093F2C42F}" srcOrd="0" destOrd="0" presId="urn:microsoft.com/office/officeart/2005/8/layout/vList2"/>
    <dgm:cxn modelId="{6F12DDA3-9749-4AB7-832E-7207BF2F6104}" srcId="{757E8C54-7156-426A-B797-67300C4026D0}" destId="{4A7710F4-3883-4496-ACD3-E2E62A3DD76C}" srcOrd="0" destOrd="0" parTransId="{530F0E5B-B03A-4170-BCE5-E09506523C51}" sibTransId="{F1A5A436-09FD-49C7-983A-24FEC84117C2}"/>
    <dgm:cxn modelId="{070A20DC-118B-994B-96C2-B2572A85347B}" type="presOf" srcId="{17EA8839-751D-4936-968B-D4FD19D9D027}" destId="{10A13F8A-9471-554B-B1E9-5E17E0C64447}" srcOrd="0" destOrd="0" presId="urn:microsoft.com/office/officeart/2005/8/layout/vList2"/>
    <dgm:cxn modelId="{F57F28DE-5984-4616-B726-D40149D3E81E}" srcId="{757E8C54-7156-426A-B797-67300C4026D0}" destId="{E556F9C8-A899-4D87-BBAD-9053FCC824B8}" srcOrd="2" destOrd="0" parTransId="{0C2464A6-2A63-4244-89D0-3EA3B7666DB6}" sibTransId="{4C249B25-64C9-4494-8B93-8CB917A41AF9}"/>
    <dgm:cxn modelId="{D613DDE1-C0D4-D44F-BF20-2CD5F3500448}" type="presParOf" srcId="{394445D3-008B-D74F-BF38-B7C8FBB58E24}" destId="{58571EB1-D54C-7D42-96FF-1DE2A7C3AA35}" srcOrd="0" destOrd="0" presId="urn:microsoft.com/office/officeart/2005/8/layout/vList2"/>
    <dgm:cxn modelId="{F5EE6877-BC17-F443-B8A6-D4AB045B075F}" type="presParOf" srcId="{394445D3-008B-D74F-BF38-B7C8FBB58E24}" destId="{22B1C7C4-AABC-6B49-8DFA-126F964A3CBA}" srcOrd="1" destOrd="0" presId="urn:microsoft.com/office/officeart/2005/8/layout/vList2"/>
    <dgm:cxn modelId="{0B8B6304-6F33-6743-B362-20F2BD126202}" type="presParOf" srcId="{394445D3-008B-D74F-BF38-B7C8FBB58E24}" destId="{10A13F8A-9471-554B-B1E9-5E17E0C64447}" srcOrd="2" destOrd="0" presId="urn:microsoft.com/office/officeart/2005/8/layout/vList2"/>
    <dgm:cxn modelId="{41A15716-EE5A-734E-9E10-08C23DC43B9D}" type="presParOf" srcId="{394445D3-008B-D74F-BF38-B7C8FBB58E24}" destId="{6CDCCB37-E8E8-164F-9FE3-9AE96560487D}" srcOrd="3" destOrd="0" presId="urn:microsoft.com/office/officeart/2005/8/layout/vList2"/>
    <dgm:cxn modelId="{BA595D32-D2DF-354C-A3D2-B0557616DA56}" type="presParOf" srcId="{394445D3-008B-D74F-BF38-B7C8FBB58E24}" destId="{0BB900CD-369F-2042-9959-891093F2C42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57399-FCBE-4374-87E6-8B9FA454459A}">
      <dsp:nvSpPr>
        <dsp:cNvPr id="0" name=""/>
        <dsp:cNvSpPr/>
      </dsp:nvSpPr>
      <dsp:spPr>
        <a:xfrm>
          <a:off x="0" y="640"/>
          <a:ext cx="4793456" cy="14986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5F0671-2788-4304-9326-727DCBA3CBC8}">
      <dsp:nvSpPr>
        <dsp:cNvPr id="0" name=""/>
        <dsp:cNvSpPr/>
      </dsp:nvSpPr>
      <dsp:spPr>
        <a:xfrm>
          <a:off x="453352" y="337845"/>
          <a:ext cx="824278" cy="824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D8E512A-1998-4C32-B980-0E5827560049}">
      <dsp:nvSpPr>
        <dsp:cNvPr id="0" name=""/>
        <dsp:cNvSpPr/>
      </dsp:nvSpPr>
      <dsp:spPr>
        <a:xfrm>
          <a:off x="1730984" y="640"/>
          <a:ext cx="3062471"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1066800">
            <a:lnSpc>
              <a:spcPct val="90000"/>
            </a:lnSpc>
            <a:spcBef>
              <a:spcPct val="0"/>
            </a:spcBef>
            <a:spcAft>
              <a:spcPct val="35000"/>
            </a:spcAft>
            <a:buNone/>
          </a:pPr>
          <a:r>
            <a:rPr lang="en-US" sz="2400" b="0" i="0" kern="1200"/>
            <a:t>Struggles within Adventism</a:t>
          </a:r>
          <a:endParaRPr lang="en-US" sz="2400" kern="1200"/>
        </a:p>
      </dsp:txBody>
      <dsp:txXfrm>
        <a:off x="1730984" y="640"/>
        <a:ext cx="3062471" cy="1498687"/>
      </dsp:txXfrm>
    </dsp:sp>
    <dsp:sp modelId="{8BBC879A-B646-4B38-8DB5-1762180D1957}">
      <dsp:nvSpPr>
        <dsp:cNvPr id="0" name=""/>
        <dsp:cNvSpPr/>
      </dsp:nvSpPr>
      <dsp:spPr>
        <a:xfrm>
          <a:off x="0" y="1873999"/>
          <a:ext cx="4793456" cy="149868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D4B6F8-0A88-4951-9F61-F38454D765CD}">
      <dsp:nvSpPr>
        <dsp:cNvPr id="0" name=""/>
        <dsp:cNvSpPr/>
      </dsp:nvSpPr>
      <dsp:spPr>
        <a:xfrm>
          <a:off x="453352" y="2211204"/>
          <a:ext cx="824278" cy="824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C95FB2C-D1D8-44B6-870C-59619B5924A1}">
      <dsp:nvSpPr>
        <dsp:cNvPr id="0" name=""/>
        <dsp:cNvSpPr/>
      </dsp:nvSpPr>
      <dsp:spPr>
        <a:xfrm>
          <a:off x="1730984" y="1873999"/>
          <a:ext cx="3062471"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1066800">
            <a:lnSpc>
              <a:spcPct val="90000"/>
            </a:lnSpc>
            <a:spcBef>
              <a:spcPct val="0"/>
            </a:spcBef>
            <a:spcAft>
              <a:spcPct val="35000"/>
            </a:spcAft>
            <a:buNone/>
          </a:pPr>
          <a:r>
            <a:rPr lang="en-US" sz="2400" b="0" i="0" kern="1200"/>
            <a:t>Struggles outside of Adventism</a:t>
          </a:r>
          <a:endParaRPr lang="en-US" sz="2400" kern="1200"/>
        </a:p>
      </dsp:txBody>
      <dsp:txXfrm>
        <a:off x="1730984" y="1873999"/>
        <a:ext cx="3062471" cy="1498687"/>
      </dsp:txXfrm>
    </dsp:sp>
    <dsp:sp modelId="{D59985E5-2DAB-4EC0-BF1E-9F83164E24C8}">
      <dsp:nvSpPr>
        <dsp:cNvPr id="0" name=""/>
        <dsp:cNvSpPr/>
      </dsp:nvSpPr>
      <dsp:spPr>
        <a:xfrm>
          <a:off x="0" y="3747359"/>
          <a:ext cx="4793456" cy="149868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BD8003-07C7-4EB5-8202-3BABB9732C08}">
      <dsp:nvSpPr>
        <dsp:cNvPr id="0" name=""/>
        <dsp:cNvSpPr/>
      </dsp:nvSpPr>
      <dsp:spPr>
        <a:xfrm>
          <a:off x="453352" y="4084563"/>
          <a:ext cx="824278" cy="824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3EE7E81-72C0-4EFE-BE0D-04777F59176B}">
      <dsp:nvSpPr>
        <dsp:cNvPr id="0" name=""/>
        <dsp:cNvSpPr/>
      </dsp:nvSpPr>
      <dsp:spPr>
        <a:xfrm>
          <a:off x="1730984" y="3747359"/>
          <a:ext cx="3062471"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1066800">
            <a:lnSpc>
              <a:spcPct val="90000"/>
            </a:lnSpc>
            <a:spcBef>
              <a:spcPct val="0"/>
            </a:spcBef>
            <a:spcAft>
              <a:spcPct val="35000"/>
            </a:spcAft>
            <a:buNone/>
          </a:pPr>
          <a:r>
            <a:rPr lang="en-US" sz="2400" b="0" i="0" kern="1200"/>
            <a:t>Major shift as pioneer era comes to an end.</a:t>
          </a:r>
          <a:endParaRPr lang="en-US" sz="2400" kern="1200"/>
        </a:p>
      </dsp:txBody>
      <dsp:txXfrm>
        <a:off x="1730984" y="3747359"/>
        <a:ext cx="3062471" cy="14986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71EB1-D54C-7D42-96FF-1DE2A7C3AA35}">
      <dsp:nvSpPr>
        <dsp:cNvPr id="0" name=""/>
        <dsp:cNvSpPr/>
      </dsp:nvSpPr>
      <dsp:spPr>
        <a:xfrm>
          <a:off x="0" y="58793"/>
          <a:ext cx="4793456" cy="163098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0" i="0" kern="1200"/>
            <a:t>Last Generation Theology</a:t>
          </a:r>
          <a:endParaRPr lang="en-US" sz="4100" kern="1200"/>
        </a:p>
      </dsp:txBody>
      <dsp:txXfrm>
        <a:off x="79618" y="138411"/>
        <a:ext cx="4634220" cy="1471744"/>
      </dsp:txXfrm>
    </dsp:sp>
    <dsp:sp modelId="{10A13F8A-9471-554B-B1E9-5E17E0C64447}">
      <dsp:nvSpPr>
        <dsp:cNvPr id="0" name=""/>
        <dsp:cNvSpPr/>
      </dsp:nvSpPr>
      <dsp:spPr>
        <a:xfrm>
          <a:off x="0" y="1807853"/>
          <a:ext cx="4793456" cy="163098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0" i="0" kern="1200"/>
            <a:t>Gender Discrimination</a:t>
          </a:r>
          <a:endParaRPr lang="en-US" sz="4100" kern="1200"/>
        </a:p>
      </dsp:txBody>
      <dsp:txXfrm>
        <a:off x="79618" y="1887471"/>
        <a:ext cx="4634220" cy="1471744"/>
      </dsp:txXfrm>
    </dsp:sp>
    <dsp:sp modelId="{0BB900CD-369F-2042-9959-891093F2C42F}">
      <dsp:nvSpPr>
        <dsp:cNvPr id="0" name=""/>
        <dsp:cNvSpPr/>
      </dsp:nvSpPr>
      <dsp:spPr>
        <a:xfrm>
          <a:off x="0" y="3556913"/>
          <a:ext cx="4793456" cy="163098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0" i="0" kern="1200"/>
            <a:t>Racial segregation</a:t>
          </a:r>
          <a:endParaRPr lang="en-US" sz="4100" kern="1200"/>
        </a:p>
      </dsp:txBody>
      <dsp:txXfrm>
        <a:off x="79618" y="3636531"/>
        <a:ext cx="4634220" cy="14717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F920C-ADC5-0A40-9EA9-8F3ED305DF9C}" type="datetimeFigureOut">
              <a:rPr lang="en-US" smtClean="0"/>
              <a:t>9/23/19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9A487-5B9E-CA42-A352-67499A8C06C4}" type="slidenum">
              <a:rPr lang="en-US" smtClean="0"/>
              <a:t>‹#›</a:t>
            </a:fld>
            <a:endParaRPr lang="en-US"/>
          </a:p>
        </p:txBody>
      </p:sp>
    </p:spTree>
    <p:extLst>
      <p:ext uri="{BB962C8B-B14F-4D97-AF65-F5344CB8AC3E}">
        <p14:creationId xmlns:p14="http://schemas.microsoft.com/office/powerpoint/2010/main" val="127488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5965DD-952C-474D-AEAA-B53DE9BC29AB}" type="slidenum">
              <a:rPr lang="en-US" smtClean="0"/>
              <a:t>3</a:t>
            </a:fld>
            <a:endParaRPr lang="en-US"/>
          </a:p>
        </p:txBody>
      </p:sp>
    </p:spTree>
    <p:extLst>
      <p:ext uri="{BB962C8B-B14F-4D97-AF65-F5344CB8AC3E}">
        <p14:creationId xmlns:p14="http://schemas.microsoft.com/office/powerpoint/2010/main" val="1545302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Niagara Bible Conference, held annually between 1876 and 1900, influenced thousands of American preachers towards dispensational </a:t>
            </a:r>
            <a:r>
              <a:rPr lang="en-US" dirty="0" err="1"/>
              <a:t>premillenialism</a:t>
            </a:r>
            <a:r>
              <a:rPr lang="en-US" dirty="0"/>
              <a:t>. In 1878, the conference organizers wrote the Niagara Creed, one of the foundational documents in the development of American fundamentalism. The success of the conference spawned hundreds of imitation conferences around the country, including one founded by popular evangelist Dwight L. Moody in Northfield, Massachusetts.</a:t>
            </a:r>
          </a:p>
        </p:txBody>
      </p:sp>
      <p:sp>
        <p:nvSpPr>
          <p:cNvPr id="4" name="Slide Number Placeholder 3"/>
          <p:cNvSpPr>
            <a:spLocks noGrp="1"/>
          </p:cNvSpPr>
          <p:nvPr>
            <p:ph type="sldNum" sz="quarter" idx="5"/>
          </p:nvPr>
        </p:nvSpPr>
        <p:spPr/>
        <p:txBody>
          <a:bodyPr/>
          <a:lstStyle/>
          <a:p>
            <a:fld id="{3109A487-5B9E-CA42-A352-67499A8C06C4}" type="slidenum">
              <a:rPr lang="en-US" smtClean="0"/>
              <a:t>32</a:t>
            </a:fld>
            <a:endParaRPr lang="en-US"/>
          </a:p>
        </p:txBody>
      </p:sp>
    </p:spTree>
    <p:extLst>
      <p:ext uri="{BB962C8B-B14F-4D97-AF65-F5344CB8AC3E}">
        <p14:creationId xmlns:p14="http://schemas.microsoft.com/office/powerpoint/2010/main" val="521385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GC issued a statement of beliefs where Adventists stood.</a:t>
            </a:r>
          </a:p>
          <a:p>
            <a:pPr lvl="1"/>
            <a:r>
              <a:rPr lang="en-US" sz="1200" kern="1200" dirty="0">
                <a:solidFill>
                  <a:schemeClr val="tx1"/>
                </a:solidFill>
                <a:effectLst/>
                <a:latin typeface="+mn-lt"/>
                <a:ea typeface="+mn-ea"/>
                <a:cs typeface="+mn-cs"/>
              </a:rPr>
              <a:t>Three articles/statements of faith:</a:t>
            </a:r>
          </a:p>
          <a:p>
            <a:pPr lvl="2"/>
            <a:r>
              <a:rPr lang="en-US" sz="1200" kern="1200" dirty="0">
                <a:solidFill>
                  <a:schemeClr val="tx1"/>
                </a:solidFill>
                <a:effectLst/>
                <a:latin typeface="+mn-lt"/>
                <a:ea typeface="+mn-ea"/>
                <a:cs typeface="+mn-cs"/>
              </a:rPr>
              <a:t>Inspiration and divine inspiration of the Bible.</a:t>
            </a:r>
          </a:p>
          <a:p>
            <a:pPr lvl="2"/>
            <a:r>
              <a:rPr lang="en-US" sz="1200" kern="1200" dirty="0">
                <a:solidFill>
                  <a:schemeClr val="tx1"/>
                </a:solidFill>
                <a:effectLst/>
                <a:latin typeface="+mn-lt"/>
                <a:ea typeface="+mn-ea"/>
                <a:cs typeface="+mn-cs"/>
              </a:rPr>
              <a:t>Adventists believed in a six day creation</a:t>
            </a:r>
          </a:p>
          <a:p>
            <a:pPr lvl="2"/>
            <a:r>
              <a:rPr lang="en-US" sz="1200" kern="1200" dirty="0">
                <a:solidFill>
                  <a:schemeClr val="tx1"/>
                </a:solidFill>
                <a:effectLst/>
                <a:latin typeface="+mn-lt"/>
                <a:ea typeface="+mn-ea"/>
                <a:cs typeface="+mn-cs"/>
              </a:rPr>
              <a:t>Adventists believe in miracles including resurrection and Second Coming.</a:t>
            </a:r>
          </a:p>
          <a:p>
            <a:pPr lvl="1"/>
            <a:r>
              <a:rPr lang="en-US" sz="1200" kern="1200" dirty="0">
                <a:solidFill>
                  <a:schemeClr val="tx1"/>
                </a:solidFill>
                <a:effectLst/>
                <a:latin typeface="+mn-lt"/>
                <a:ea typeface="+mn-ea"/>
                <a:cs typeface="+mn-cs"/>
              </a:rPr>
              <a:t>Church declined to endorse a particular kind of inspiration.</a:t>
            </a:r>
          </a:p>
          <a:p>
            <a:pPr lvl="2"/>
            <a:r>
              <a:rPr lang="en-US" sz="1200" kern="1200" dirty="0">
                <a:solidFill>
                  <a:schemeClr val="tx1"/>
                </a:solidFill>
                <a:effectLst/>
                <a:latin typeface="+mn-lt"/>
                <a:ea typeface="+mn-ea"/>
                <a:cs typeface="+mn-cs"/>
              </a:rPr>
              <a:t>Plenty of Adventists believed that theory but never made official.</a:t>
            </a:r>
          </a:p>
          <a:p>
            <a:pPr lvl="2"/>
            <a:r>
              <a:rPr lang="en-US" sz="1200" kern="1200" dirty="0">
                <a:solidFill>
                  <a:schemeClr val="tx1"/>
                </a:solidFill>
                <a:effectLst/>
                <a:latin typeface="+mn-lt"/>
                <a:ea typeface="+mn-ea"/>
                <a:cs typeface="+mn-cs"/>
              </a:rPr>
              <a:t>Lines up with Presbyterian five points of Fundamentalism</a:t>
            </a:r>
          </a:p>
          <a:p>
            <a:pPr lvl="2"/>
            <a:r>
              <a:rPr lang="en-US" sz="1200" kern="1200" dirty="0">
                <a:solidFill>
                  <a:schemeClr val="tx1"/>
                </a:solidFill>
                <a:effectLst/>
                <a:latin typeface="+mn-lt"/>
                <a:ea typeface="+mn-ea"/>
                <a:cs typeface="+mn-cs"/>
              </a:rPr>
              <a:t>This was done in 1909:</a:t>
            </a:r>
          </a:p>
          <a:p>
            <a:pPr lvl="3"/>
            <a:r>
              <a:rPr lang="en-US" sz="1200" kern="1200" dirty="0">
                <a:solidFill>
                  <a:schemeClr val="tx1"/>
                </a:solidFill>
                <a:effectLst/>
                <a:latin typeface="+mn-lt"/>
                <a:ea typeface="+mn-ea"/>
                <a:cs typeface="+mn-cs"/>
              </a:rPr>
              <a:t>Inerrancy</a:t>
            </a:r>
          </a:p>
          <a:p>
            <a:pPr lvl="3"/>
            <a:r>
              <a:rPr lang="en-US" sz="1200" kern="1200" dirty="0">
                <a:solidFill>
                  <a:schemeClr val="tx1"/>
                </a:solidFill>
                <a:effectLst/>
                <a:latin typeface="+mn-lt"/>
                <a:ea typeface="+mn-ea"/>
                <a:cs typeface="+mn-cs"/>
              </a:rPr>
              <a:t>Christ’s virgin birth</a:t>
            </a:r>
          </a:p>
          <a:p>
            <a:pPr lvl="3"/>
            <a:r>
              <a:rPr lang="en-US" sz="1200" kern="1200" dirty="0" err="1">
                <a:solidFill>
                  <a:schemeClr val="tx1"/>
                </a:solidFill>
                <a:effectLst/>
                <a:latin typeface="+mn-lt"/>
                <a:ea typeface="+mn-ea"/>
                <a:cs typeface="+mn-cs"/>
              </a:rPr>
              <a:t>IJesuss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subsittuation</a:t>
            </a:r>
            <a:r>
              <a:rPr lang="en-US" sz="1200" kern="1200" dirty="0">
                <a:solidFill>
                  <a:schemeClr val="tx1"/>
                </a:solidFill>
                <a:effectLst/>
                <a:latin typeface="+mn-lt"/>
                <a:ea typeface="+mn-ea"/>
                <a:cs typeface="+mn-cs"/>
              </a:rPr>
              <a:t> atonement</a:t>
            </a:r>
          </a:p>
          <a:p>
            <a:pPr lvl="3"/>
            <a:r>
              <a:rPr lang="en-US" sz="1200" kern="1200" dirty="0" err="1">
                <a:solidFill>
                  <a:schemeClr val="tx1"/>
                </a:solidFill>
                <a:effectLst/>
                <a:latin typeface="+mn-lt"/>
                <a:ea typeface="+mn-ea"/>
                <a:cs typeface="+mn-cs"/>
              </a:rPr>
              <a:t>Jeussu</a:t>
            </a:r>
            <a:r>
              <a:rPr lang="en-US" sz="1200" kern="1200" dirty="0">
                <a:solidFill>
                  <a:schemeClr val="tx1"/>
                </a:solidFill>
                <a:effectLst/>
                <a:latin typeface="+mn-lt"/>
                <a:ea typeface="+mn-ea"/>
                <a:cs typeface="+mn-cs"/>
              </a:rPr>
              <a:t> physical resurrection</a:t>
            </a:r>
          </a:p>
          <a:p>
            <a:pPr lvl="3"/>
            <a:r>
              <a:rPr lang="en-US" sz="1200" kern="1200" dirty="0">
                <a:solidFill>
                  <a:schemeClr val="tx1"/>
                </a:solidFill>
                <a:effectLst/>
                <a:latin typeface="+mn-lt"/>
                <a:ea typeface="+mn-ea"/>
                <a:cs typeface="+mn-cs"/>
              </a:rPr>
              <a:t>Reality of miracles</a:t>
            </a:r>
          </a:p>
          <a:p>
            <a:pPr lvl="2"/>
            <a:r>
              <a:rPr lang="en-US" sz="1200" kern="1200" dirty="0">
                <a:solidFill>
                  <a:schemeClr val="tx1"/>
                </a:solidFill>
                <a:effectLst/>
                <a:latin typeface="+mn-lt"/>
                <a:ea typeface="+mn-ea"/>
                <a:cs typeface="+mn-cs"/>
              </a:rPr>
              <a:t>GC Statement lines up with 4 out of 5 Fundamentalist points &gt; only point of difference was to ignore the inerrancy of the Bible.</a:t>
            </a:r>
          </a:p>
          <a:p>
            <a:pPr lvl="3"/>
            <a:r>
              <a:rPr lang="en-US" sz="1200" kern="1200" dirty="0">
                <a:solidFill>
                  <a:schemeClr val="tx1"/>
                </a:solidFill>
                <a:effectLst/>
                <a:latin typeface="+mn-lt"/>
                <a:ea typeface="+mn-ea"/>
                <a:cs typeface="+mn-cs"/>
              </a:rPr>
              <a:t>Most Adventists believed this even if not made official.</a:t>
            </a:r>
          </a:p>
          <a:p>
            <a:endParaRPr lang="en-US" dirty="0"/>
          </a:p>
        </p:txBody>
      </p:sp>
      <p:sp>
        <p:nvSpPr>
          <p:cNvPr id="4" name="Slide Number Placeholder 3"/>
          <p:cNvSpPr>
            <a:spLocks noGrp="1"/>
          </p:cNvSpPr>
          <p:nvPr>
            <p:ph type="sldNum" sz="quarter" idx="5"/>
          </p:nvPr>
        </p:nvSpPr>
        <p:spPr/>
        <p:txBody>
          <a:bodyPr/>
          <a:lstStyle/>
          <a:p>
            <a:fld id="{3109A487-5B9E-CA42-A352-67499A8C06C4}" type="slidenum">
              <a:rPr lang="en-US" smtClean="0"/>
              <a:t>37</a:t>
            </a:fld>
            <a:endParaRPr lang="en-US"/>
          </a:p>
        </p:txBody>
      </p:sp>
    </p:spTree>
    <p:extLst>
      <p:ext uri="{BB962C8B-B14F-4D97-AF65-F5344CB8AC3E}">
        <p14:creationId xmlns:p14="http://schemas.microsoft.com/office/powerpoint/2010/main" val="2175501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deal with change?</a:t>
            </a:r>
          </a:p>
          <a:p>
            <a:endParaRPr lang="en-US" dirty="0"/>
          </a:p>
          <a:p>
            <a:endParaRPr lang="en-US" dirty="0"/>
          </a:p>
        </p:txBody>
      </p:sp>
      <p:sp>
        <p:nvSpPr>
          <p:cNvPr id="4" name="Slide Number Placeholder 3"/>
          <p:cNvSpPr>
            <a:spLocks noGrp="1"/>
          </p:cNvSpPr>
          <p:nvPr>
            <p:ph type="sldNum" sz="quarter" idx="5"/>
          </p:nvPr>
        </p:nvSpPr>
        <p:spPr/>
        <p:txBody>
          <a:bodyPr/>
          <a:lstStyle/>
          <a:p>
            <a:fld id="{3109A487-5B9E-CA42-A352-67499A8C06C4}" type="slidenum">
              <a:rPr lang="en-US" smtClean="0"/>
              <a:t>38</a:t>
            </a:fld>
            <a:endParaRPr lang="en-US"/>
          </a:p>
        </p:txBody>
      </p:sp>
    </p:spTree>
    <p:extLst>
      <p:ext uri="{BB962C8B-B14F-4D97-AF65-F5344CB8AC3E}">
        <p14:creationId xmlns:p14="http://schemas.microsoft.com/office/powerpoint/2010/main" val="3777961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William Jennings Bryan</a:t>
            </a:r>
          </a:p>
          <a:p>
            <a:pPr lvl="1"/>
            <a:r>
              <a:rPr lang="en-US" sz="1200" kern="1200" dirty="0">
                <a:solidFill>
                  <a:schemeClr val="tx1"/>
                </a:solidFill>
                <a:effectLst/>
                <a:latin typeface="+mn-lt"/>
                <a:ea typeface="+mn-ea"/>
                <a:cs typeface="+mn-cs"/>
              </a:rPr>
              <a:t>NYT 1922 &gt; evolution not a scientific fact, just a hypothesis</a:t>
            </a:r>
          </a:p>
          <a:p>
            <a:pPr lvl="1"/>
            <a:r>
              <a:rPr lang="en-US" sz="1200" kern="1200" dirty="0">
                <a:solidFill>
                  <a:schemeClr val="tx1"/>
                </a:solidFill>
                <a:effectLst/>
                <a:latin typeface="+mn-lt"/>
                <a:ea typeface="+mn-ea"/>
                <a:cs typeface="+mn-cs"/>
              </a:rPr>
              <a:t>Believed like most people that religion was only means of morality</a:t>
            </a:r>
          </a:p>
          <a:p>
            <a:pPr lvl="1"/>
            <a:r>
              <a:rPr lang="en-US" sz="1200" kern="1200" dirty="0">
                <a:solidFill>
                  <a:schemeClr val="tx1"/>
                </a:solidFill>
                <a:effectLst/>
                <a:latin typeface="+mn-lt"/>
                <a:ea typeface="+mn-ea"/>
                <a:cs typeface="+mn-cs"/>
              </a:rPr>
              <a:t>Not scientifically sound, but was shrewd &gt; acknowledge they were atheists</a:t>
            </a:r>
          </a:p>
          <a:p>
            <a:pPr lvl="1"/>
            <a:r>
              <a:rPr lang="en-US" sz="1200" kern="1200" dirty="0">
                <a:solidFill>
                  <a:schemeClr val="tx1"/>
                </a:solidFill>
                <a:effectLst/>
                <a:latin typeface="+mn-lt"/>
                <a:ea typeface="+mn-ea"/>
                <a:cs typeface="+mn-cs"/>
              </a:rPr>
              <a:t>Did at a time when most Americans were Christians &gt; bating them &gt; just admit you are an atheist.</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William Jennings Bryan spoke at Union College several times.</a:t>
            </a:r>
          </a:p>
          <a:p>
            <a:pPr lvl="0"/>
            <a:r>
              <a:rPr lang="en-US" sz="1200" kern="1200" dirty="0">
                <a:solidFill>
                  <a:schemeClr val="tx1"/>
                </a:solidFill>
                <a:effectLst/>
                <a:latin typeface="+mn-lt"/>
                <a:ea typeface="+mn-ea"/>
                <a:cs typeface="+mn-cs"/>
              </a:rPr>
              <a:t>When Bryan died GC voted to send a note of condolence to his wife.</a:t>
            </a: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109A487-5B9E-CA42-A352-67499A8C06C4}" type="slidenum">
              <a:rPr lang="en-US" smtClean="0"/>
              <a:t>40</a:t>
            </a:fld>
            <a:endParaRPr lang="en-US"/>
          </a:p>
        </p:txBody>
      </p:sp>
    </p:spTree>
    <p:extLst>
      <p:ext uri="{BB962C8B-B14F-4D97-AF65-F5344CB8AC3E}">
        <p14:creationId xmlns:p14="http://schemas.microsoft.com/office/powerpoint/2010/main" val="1130572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 individuals. 1/3rd were under the age of 40.</a:t>
            </a:r>
          </a:p>
          <a:p>
            <a:r>
              <a:rPr lang="en-US" dirty="0"/>
              <a:t>Youngest was 26 teaching at Southern Junior College.</a:t>
            </a:r>
          </a:p>
        </p:txBody>
      </p:sp>
      <p:sp>
        <p:nvSpPr>
          <p:cNvPr id="4" name="Slide Number Placeholder 3"/>
          <p:cNvSpPr>
            <a:spLocks noGrp="1"/>
          </p:cNvSpPr>
          <p:nvPr>
            <p:ph type="sldNum" sz="quarter" idx="5"/>
          </p:nvPr>
        </p:nvSpPr>
        <p:spPr/>
        <p:txBody>
          <a:bodyPr/>
          <a:lstStyle/>
          <a:p>
            <a:fld id="{3109A487-5B9E-CA42-A352-67499A8C06C4}" type="slidenum">
              <a:rPr lang="en-US" smtClean="0"/>
              <a:t>48</a:t>
            </a:fld>
            <a:endParaRPr lang="en-US"/>
          </a:p>
        </p:txBody>
      </p:sp>
    </p:spTree>
    <p:extLst>
      <p:ext uri="{BB962C8B-B14F-4D97-AF65-F5344CB8AC3E}">
        <p14:creationId xmlns:p14="http://schemas.microsoft.com/office/powerpoint/2010/main" val="142752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a:solidFill>
                  <a:schemeClr val="tx1"/>
                </a:solidFill>
                <a:effectLst/>
                <a:latin typeface="+mn-lt"/>
                <a:ea typeface="+mn-ea"/>
                <a:cs typeface="+mn-cs"/>
              </a:rPr>
              <a:t>Wirth &gt; his students approached him before the conference began to promise them he would tell them all about the conference when he got back. “I’m not going to tell them everything about it. I will ask the Lord to give me wisdom… immature minds getting a hold of this.”</a:t>
            </a:r>
          </a:p>
          <a:p>
            <a:pPr lvl="2"/>
            <a:r>
              <a:rPr lang="en-US" sz="1200" kern="1200" dirty="0">
                <a:solidFill>
                  <a:schemeClr val="tx1"/>
                </a:solidFill>
                <a:effectLst/>
                <a:latin typeface="+mn-lt"/>
                <a:ea typeface="+mn-ea"/>
                <a:cs typeface="+mn-cs"/>
              </a:rPr>
              <a:t>Union president &gt; published in pamphlet form &gt; used against us.</a:t>
            </a:r>
          </a:p>
          <a:p>
            <a:pPr lvl="2"/>
            <a:r>
              <a:rPr lang="en-US" sz="1200" kern="1200" dirty="0">
                <a:solidFill>
                  <a:schemeClr val="tx1"/>
                </a:solidFill>
                <a:effectLst/>
                <a:latin typeface="+mn-lt"/>
                <a:ea typeface="+mn-ea"/>
                <a:cs typeface="+mn-cs"/>
              </a:rPr>
              <a:t>Sow seeds of division and discord &gt; not in favor</a:t>
            </a:r>
          </a:p>
          <a:p>
            <a:pPr lvl="2"/>
            <a:r>
              <a:rPr lang="en-US" sz="1200" kern="1200" dirty="0">
                <a:solidFill>
                  <a:schemeClr val="tx1"/>
                </a:solidFill>
                <a:effectLst/>
                <a:latin typeface="+mn-lt"/>
                <a:ea typeface="+mn-ea"/>
                <a:cs typeface="+mn-cs"/>
              </a:rPr>
              <a:t>AGD &gt; sometimes think it would be just as well to lock up this manuscript in a vault.</a:t>
            </a:r>
          </a:p>
          <a:p>
            <a:pPr lvl="2"/>
            <a:r>
              <a:rPr lang="en-US" sz="1200" kern="1200" dirty="0">
                <a:solidFill>
                  <a:schemeClr val="tx1"/>
                </a:solidFill>
                <a:effectLst/>
                <a:latin typeface="+mn-lt"/>
                <a:ea typeface="+mn-ea"/>
                <a:cs typeface="+mn-cs"/>
              </a:rPr>
              <a:t>If transcript got out, it would shake the church &gt; most church members not able to handle it &gt; elitist snobbery? You decide.</a:t>
            </a:r>
          </a:p>
          <a:p>
            <a:endParaRPr lang="en-US" dirty="0"/>
          </a:p>
        </p:txBody>
      </p:sp>
      <p:sp>
        <p:nvSpPr>
          <p:cNvPr id="4" name="Slide Number Placeholder 3"/>
          <p:cNvSpPr>
            <a:spLocks noGrp="1"/>
          </p:cNvSpPr>
          <p:nvPr>
            <p:ph type="sldNum" sz="quarter" idx="5"/>
          </p:nvPr>
        </p:nvSpPr>
        <p:spPr/>
        <p:txBody>
          <a:bodyPr/>
          <a:lstStyle/>
          <a:p>
            <a:fld id="{3109A487-5B9E-CA42-A352-67499A8C06C4}" type="slidenum">
              <a:rPr lang="en-US" smtClean="0"/>
              <a:t>49</a:t>
            </a:fld>
            <a:endParaRPr lang="en-US"/>
          </a:p>
        </p:txBody>
      </p:sp>
    </p:spTree>
    <p:extLst>
      <p:ext uri="{BB962C8B-B14F-4D97-AF65-F5344CB8AC3E}">
        <p14:creationId xmlns:p14="http://schemas.microsoft.com/office/powerpoint/2010/main" val="1827055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Topics: Covenantal theology, Eastern Question, Revelation 13, Matthew 24, US in Prophecy, 2160 day prophecy, seven trumpets, and how to best understand the inspiration of Ellen White. All boiled down to three areas of study: Prophecy, Inspiration, and the Nature of God. </a:t>
            </a:r>
            <a:r>
              <a:rPr lang="en-US" dirty="0" err="1"/>
              <a:t>Daniells</a:t>
            </a:r>
            <a:r>
              <a:rPr lang="en-US" dirty="0"/>
              <a:t> called them “The Fundamentals.”</a:t>
            </a:r>
          </a:p>
        </p:txBody>
      </p:sp>
      <p:sp>
        <p:nvSpPr>
          <p:cNvPr id="4" name="Slide Number Placeholder 3"/>
          <p:cNvSpPr>
            <a:spLocks noGrp="1"/>
          </p:cNvSpPr>
          <p:nvPr>
            <p:ph type="sldNum" sz="quarter" idx="5"/>
          </p:nvPr>
        </p:nvSpPr>
        <p:spPr/>
        <p:txBody>
          <a:bodyPr/>
          <a:lstStyle/>
          <a:p>
            <a:fld id="{3109A487-5B9E-CA42-A352-67499A8C06C4}" type="slidenum">
              <a:rPr lang="en-US" smtClean="0"/>
              <a:t>50</a:t>
            </a:fld>
            <a:endParaRPr lang="en-US"/>
          </a:p>
        </p:txBody>
      </p:sp>
    </p:spTree>
    <p:extLst>
      <p:ext uri="{BB962C8B-B14F-4D97-AF65-F5344CB8AC3E}">
        <p14:creationId xmlns:p14="http://schemas.microsoft.com/office/powerpoint/2010/main" val="3206164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Daniells</a:t>
            </a:r>
            <a:r>
              <a:rPr lang="en-US" dirty="0"/>
              <a:t> quotes Ellen G. White</a:t>
            </a:r>
          </a:p>
        </p:txBody>
      </p:sp>
      <p:sp>
        <p:nvSpPr>
          <p:cNvPr id="4" name="Slide Number Placeholder 3"/>
          <p:cNvSpPr>
            <a:spLocks noGrp="1"/>
          </p:cNvSpPr>
          <p:nvPr>
            <p:ph type="sldNum" sz="quarter" idx="5"/>
          </p:nvPr>
        </p:nvSpPr>
        <p:spPr/>
        <p:txBody>
          <a:bodyPr/>
          <a:lstStyle/>
          <a:p>
            <a:fld id="{3109A487-5B9E-CA42-A352-67499A8C06C4}" type="slidenum">
              <a:rPr lang="en-US" smtClean="0"/>
              <a:t>51</a:t>
            </a:fld>
            <a:endParaRPr lang="en-US"/>
          </a:p>
        </p:txBody>
      </p:sp>
    </p:spTree>
    <p:extLst>
      <p:ext uri="{BB962C8B-B14F-4D97-AF65-F5344CB8AC3E}">
        <p14:creationId xmlns:p14="http://schemas.microsoft.com/office/powerpoint/2010/main" val="3326497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Daniells</a:t>
            </a:r>
            <a:r>
              <a:rPr lang="en-US" dirty="0"/>
              <a:t> describe the church as in a crisis.</a:t>
            </a:r>
          </a:p>
          <a:p>
            <a:endParaRPr lang="en-US" dirty="0"/>
          </a:p>
          <a:p>
            <a:r>
              <a:rPr lang="en-US" dirty="0"/>
              <a:t>”I think that we have come to a crisis.” Transcript: Several </a:t>
            </a:r>
            <a:r>
              <a:rPr lang="en-US" dirty="0" err="1"/>
              <a:t>Amens</a:t>
            </a:r>
            <a:r>
              <a:rPr lang="en-US" dirty="0"/>
              <a:t>.</a:t>
            </a:r>
          </a:p>
          <a:p>
            <a:endParaRPr lang="en-US" dirty="0"/>
          </a:p>
          <a:p>
            <a:r>
              <a:rPr lang="en-US" dirty="0"/>
              <a:t>What kind of a crisis? Why was there a gap between leaders and members?</a:t>
            </a:r>
          </a:p>
        </p:txBody>
      </p:sp>
      <p:sp>
        <p:nvSpPr>
          <p:cNvPr id="4" name="Slide Number Placeholder 3"/>
          <p:cNvSpPr>
            <a:spLocks noGrp="1"/>
          </p:cNvSpPr>
          <p:nvPr>
            <p:ph type="sldNum" sz="quarter" idx="5"/>
          </p:nvPr>
        </p:nvSpPr>
        <p:spPr/>
        <p:txBody>
          <a:bodyPr/>
          <a:lstStyle/>
          <a:p>
            <a:fld id="{3109A487-5B9E-CA42-A352-67499A8C06C4}" type="slidenum">
              <a:rPr lang="en-US" smtClean="0"/>
              <a:t>52</a:t>
            </a:fld>
            <a:endParaRPr lang="en-US"/>
          </a:p>
        </p:txBody>
      </p:sp>
    </p:spTree>
    <p:extLst>
      <p:ext uri="{BB962C8B-B14F-4D97-AF65-F5344CB8AC3E}">
        <p14:creationId xmlns:p14="http://schemas.microsoft.com/office/powerpoint/2010/main" val="1368335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we get to the point where people like Holmes and Washburn would steal Ellen White manuscripts?</a:t>
            </a:r>
          </a:p>
          <a:p>
            <a:r>
              <a:rPr lang="en-US" dirty="0"/>
              <a:t>War between the liberals versus the Fundamentalists.</a:t>
            </a:r>
          </a:p>
          <a:p>
            <a:r>
              <a:rPr lang="en-US" dirty="0" err="1"/>
              <a:t>Daniells</a:t>
            </a:r>
            <a:r>
              <a:rPr lang="en-US" dirty="0"/>
              <a:t> made it easy for them to hate them. Smartest people meeting in “secret” &gt; impression</a:t>
            </a:r>
          </a:p>
          <a:p>
            <a:endParaRPr lang="en-US" dirty="0"/>
          </a:p>
        </p:txBody>
      </p:sp>
      <p:sp>
        <p:nvSpPr>
          <p:cNvPr id="4" name="Slide Number Placeholder 3"/>
          <p:cNvSpPr>
            <a:spLocks noGrp="1"/>
          </p:cNvSpPr>
          <p:nvPr>
            <p:ph type="sldNum" sz="quarter" idx="5"/>
          </p:nvPr>
        </p:nvSpPr>
        <p:spPr/>
        <p:txBody>
          <a:bodyPr/>
          <a:lstStyle/>
          <a:p>
            <a:fld id="{3109A487-5B9E-CA42-A352-67499A8C06C4}" type="slidenum">
              <a:rPr lang="en-US" smtClean="0"/>
              <a:t>53</a:t>
            </a:fld>
            <a:endParaRPr lang="en-US"/>
          </a:p>
        </p:txBody>
      </p:sp>
    </p:spTree>
    <p:extLst>
      <p:ext uri="{BB962C8B-B14F-4D97-AF65-F5344CB8AC3E}">
        <p14:creationId xmlns:p14="http://schemas.microsoft.com/office/powerpoint/2010/main" val="394141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May 7, 1915 German U-boat torpedoed a British ocean liner, the </a:t>
            </a:r>
            <a:r>
              <a:rPr lang="en-US" i="1" dirty="0">
                <a:effectLst/>
              </a:rPr>
              <a:t>Lusitania</a:t>
            </a:r>
            <a:r>
              <a:rPr lang="en-US" dirty="0">
                <a:effectLst/>
              </a:rPr>
              <a:t>, near the coast of Ireland (133).</a:t>
            </a:r>
          </a:p>
          <a:p>
            <a:pPr lvl="1"/>
            <a:r>
              <a:rPr lang="en-US" dirty="0">
                <a:effectLst/>
              </a:rPr>
              <a:t>More than 1k people died including 128 Americans.</a:t>
            </a:r>
          </a:p>
          <a:p>
            <a:pPr lvl="1"/>
            <a:r>
              <a:rPr lang="en-US" dirty="0">
                <a:effectLst/>
              </a:rPr>
              <a:t>President Wilson protested in strongest terms (eager to stay out of war)</a:t>
            </a:r>
          </a:p>
          <a:p>
            <a:pPr lvl="1"/>
            <a:r>
              <a:rPr lang="en-US" dirty="0">
                <a:effectLst/>
              </a:rPr>
              <a:t>William Jennings Bryan felt forced to resign &gt; American entry into war inevitable.</a:t>
            </a:r>
          </a:p>
          <a:p>
            <a:pPr lvl="1"/>
            <a:r>
              <a:rPr lang="en-US" dirty="0">
                <a:effectLst/>
              </a:rPr>
              <a:t>Two years later Bryan was correct &gt;</a:t>
            </a:r>
          </a:p>
          <a:p>
            <a:pPr lvl="1"/>
            <a:r>
              <a:rPr lang="en-US" dirty="0">
                <a:effectLst/>
              </a:rPr>
              <a:t>Spring of 1917 Germany engaged in unrestricted warfare and soon sank five American merchant vessels &gt; Wilson declared war on April 2, 1917.</a:t>
            </a:r>
          </a:p>
          <a:p>
            <a:r>
              <a:rPr lang="en-US" dirty="0">
                <a:effectLst/>
              </a:rPr>
              <a:t>Act of War &gt; “proved to be one of the major turning points in the history of American evangelicalism.”</a:t>
            </a:r>
          </a:p>
          <a:p>
            <a:pPr lvl="1"/>
            <a:r>
              <a:rPr lang="en-US" dirty="0">
                <a:effectLst/>
              </a:rPr>
              <a:t>Prior to war &gt; visitor from another country would have found Protestantism default religion of US</a:t>
            </a:r>
          </a:p>
          <a:p>
            <a:pPr lvl="1"/>
            <a:r>
              <a:rPr lang="en-US" dirty="0">
                <a:effectLst/>
              </a:rPr>
              <a:t>Evangelicalism predominant form of Protestantism</a:t>
            </a:r>
          </a:p>
          <a:p>
            <a:endParaRPr lang="en-US" dirty="0"/>
          </a:p>
        </p:txBody>
      </p:sp>
      <p:sp>
        <p:nvSpPr>
          <p:cNvPr id="4" name="Slide Number Placeholder 3"/>
          <p:cNvSpPr>
            <a:spLocks noGrp="1"/>
          </p:cNvSpPr>
          <p:nvPr>
            <p:ph type="sldNum" sz="quarter" idx="5"/>
          </p:nvPr>
        </p:nvSpPr>
        <p:spPr/>
        <p:txBody>
          <a:bodyPr/>
          <a:lstStyle/>
          <a:p>
            <a:fld id="{3109A487-5B9E-CA42-A352-67499A8C06C4}" type="slidenum">
              <a:rPr lang="en-US" smtClean="0"/>
              <a:t>4</a:t>
            </a:fld>
            <a:endParaRPr lang="en-US"/>
          </a:p>
        </p:txBody>
      </p:sp>
    </p:spTree>
    <p:extLst>
      <p:ext uri="{BB962C8B-B14F-4D97-AF65-F5344CB8AC3E}">
        <p14:creationId xmlns:p14="http://schemas.microsoft.com/office/powerpoint/2010/main" val="253705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Bible translations. H. C. Lacey praised the </a:t>
            </a:r>
            <a:r>
              <a:rPr lang="en-US" sz="1200" kern="1200" dirty="0" err="1">
                <a:solidFill>
                  <a:schemeClr val="tx1"/>
                </a:solidFill>
                <a:effectLst/>
                <a:latin typeface="+mn-lt"/>
                <a:ea typeface="+mn-ea"/>
                <a:cs typeface="+mn-cs"/>
              </a:rPr>
              <a:t>Rotherheim</a:t>
            </a:r>
            <a:r>
              <a:rPr lang="en-US" sz="1200" kern="1200" dirty="0">
                <a:solidFill>
                  <a:schemeClr val="tx1"/>
                </a:solidFill>
                <a:effectLst/>
                <a:latin typeface="+mn-lt"/>
                <a:ea typeface="+mn-ea"/>
                <a:cs typeface="+mn-cs"/>
              </a:rPr>
              <a:t> version of the Bible.</a:t>
            </a:r>
          </a:p>
          <a:p>
            <a:pPr lvl="1"/>
            <a:r>
              <a:rPr lang="en-US" sz="1200" kern="1200" dirty="0">
                <a:solidFill>
                  <a:schemeClr val="tx1"/>
                </a:solidFill>
                <a:effectLst/>
                <a:latin typeface="+mn-lt"/>
                <a:ea typeface="+mn-ea"/>
                <a:cs typeface="+mn-cs"/>
              </a:rPr>
              <a:t>Prescott: Basis of authoritative public teaching?</a:t>
            </a:r>
          </a:p>
          <a:p>
            <a:pPr lvl="1"/>
            <a:r>
              <a:rPr lang="en-US" sz="1200" kern="1200" dirty="0">
                <a:solidFill>
                  <a:schemeClr val="tx1"/>
                </a:solidFill>
                <a:effectLst/>
                <a:latin typeface="+mn-lt"/>
                <a:ea typeface="+mn-ea"/>
                <a:cs typeface="+mn-cs"/>
              </a:rPr>
              <a:t>Lacey: “No translation is infallible”</a:t>
            </a:r>
          </a:p>
          <a:p>
            <a:pPr lvl="1"/>
            <a:r>
              <a:rPr lang="en-US" sz="1200" kern="1200" dirty="0">
                <a:solidFill>
                  <a:schemeClr val="tx1"/>
                </a:solidFill>
                <a:effectLst/>
                <a:latin typeface="+mn-lt"/>
                <a:ea typeface="+mn-ea"/>
                <a:cs typeface="+mn-cs"/>
              </a:rPr>
              <a:t>Why controversial? New translations were often based on Wescott and </a:t>
            </a:r>
            <a:r>
              <a:rPr lang="en-US" sz="1200" kern="1200" dirty="0" err="1">
                <a:solidFill>
                  <a:schemeClr val="tx1"/>
                </a:solidFill>
                <a:effectLst/>
                <a:latin typeface="+mn-lt"/>
                <a:ea typeface="+mn-ea"/>
                <a:cs typeface="+mn-cs"/>
              </a:rPr>
              <a:t>Hort’s</a:t>
            </a:r>
            <a:r>
              <a:rPr lang="en-US" sz="1200" kern="1200" dirty="0">
                <a:solidFill>
                  <a:schemeClr val="tx1"/>
                </a:solidFill>
                <a:effectLst/>
                <a:latin typeface="+mn-lt"/>
                <a:ea typeface="+mn-ea"/>
                <a:cs typeface="+mn-cs"/>
              </a:rPr>
              <a:t> Greek NT. Many Fundamentalists saw them as villains because Greek text was missing words or verses (not even in the oldest manuscript). Conspiracy minded Fundamentalists &gt; conspiracy to undermine the Bible.</a:t>
            </a:r>
          </a:p>
          <a:p>
            <a:pPr lvl="1"/>
            <a:r>
              <a:rPr lang="en-US" sz="1200" kern="1200" dirty="0">
                <a:solidFill>
                  <a:schemeClr val="tx1"/>
                </a:solidFill>
                <a:effectLst/>
                <a:latin typeface="+mn-lt"/>
                <a:ea typeface="+mn-ea"/>
                <a:cs typeface="+mn-cs"/>
              </a:rPr>
              <a:t>A. T. Jones advertised a Greek Lexicon to Wescott &amp; </a:t>
            </a:r>
            <a:r>
              <a:rPr lang="en-US" sz="1200" kern="1200" dirty="0" err="1">
                <a:solidFill>
                  <a:schemeClr val="tx1"/>
                </a:solidFill>
                <a:effectLst/>
                <a:latin typeface="+mn-lt"/>
                <a:ea typeface="+mn-ea"/>
                <a:cs typeface="+mn-cs"/>
              </a:rPr>
              <a:t>Hort</a:t>
            </a:r>
            <a:r>
              <a:rPr lang="en-US" sz="1200" kern="1200" dirty="0">
                <a:solidFill>
                  <a:schemeClr val="tx1"/>
                </a:solidFill>
                <a:effectLst/>
                <a:latin typeface="+mn-lt"/>
                <a:ea typeface="+mn-ea"/>
                <a:cs typeface="+mn-cs"/>
              </a:rPr>
              <a:t> in 1890s.</a:t>
            </a:r>
          </a:p>
          <a:p>
            <a:pPr lvl="1"/>
            <a:r>
              <a:rPr lang="en-US" sz="1200" kern="1200" dirty="0">
                <a:solidFill>
                  <a:schemeClr val="tx1"/>
                </a:solidFill>
                <a:effectLst/>
                <a:latin typeface="+mn-lt"/>
                <a:ea typeface="+mn-ea"/>
                <a:cs typeface="+mn-cs"/>
              </a:rPr>
              <a:t>A year later (1882) recommending new Bible translation.</a:t>
            </a:r>
          </a:p>
          <a:p>
            <a:pPr lvl="1"/>
            <a:r>
              <a:rPr lang="en-US" sz="1200" kern="1200" dirty="0">
                <a:solidFill>
                  <a:schemeClr val="tx1"/>
                </a:solidFill>
                <a:effectLst/>
                <a:latin typeface="+mn-lt"/>
                <a:ea typeface="+mn-ea"/>
                <a:cs typeface="+mn-cs"/>
              </a:rPr>
              <a:t>Lacey could calmly recommend the </a:t>
            </a:r>
            <a:r>
              <a:rPr lang="en-US" sz="1200" kern="1200" dirty="0" err="1">
                <a:solidFill>
                  <a:schemeClr val="tx1"/>
                </a:solidFill>
                <a:effectLst/>
                <a:latin typeface="+mn-lt"/>
                <a:ea typeface="+mn-ea"/>
                <a:cs typeface="+mn-cs"/>
              </a:rPr>
              <a:t>Rotherhem</a:t>
            </a:r>
            <a:r>
              <a:rPr lang="en-US" sz="1200" kern="1200" dirty="0">
                <a:solidFill>
                  <a:schemeClr val="tx1"/>
                </a:solidFill>
                <a:effectLst/>
                <a:latin typeface="+mn-lt"/>
                <a:ea typeface="+mn-ea"/>
                <a:cs typeface="+mn-cs"/>
              </a:rPr>
              <a:t> translation &gt; based on Wescott &amp; </a:t>
            </a:r>
            <a:r>
              <a:rPr lang="en-US" sz="1200" kern="1200" dirty="0" err="1">
                <a:solidFill>
                  <a:schemeClr val="tx1"/>
                </a:solidFill>
                <a:effectLst/>
                <a:latin typeface="+mn-lt"/>
                <a:ea typeface="+mn-ea"/>
                <a:cs typeface="+mn-cs"/>
              </a:rPr>
              <a:t>Hort’s</a:t>
            </a:r>
            <a:r>
              <a:rPr lang="en-US" sz="1200" kern="1200" dirty="0">
                <a:solidFill>
                  <a:schemeClr val="tx1"/>
                </a:solidFill>
                <a:effectLst/>
                <a:latin typeface="+mn-lt"/>
                <a:ea typeface="+mn-ea"/>
                <a:cs typeface="+mn-cs"/>
              </a:rPr>
              <a:t> text.</a:t>
            </a:r>
          </a:p>
          <a:p>
            <a:pPr lvl="1"/>
            <a:r>
              <a:rPr lang="en-US" sz="1200" kern="1200" dirty="0">
                <a:solidFill>
                  <a:schemeClr val="tx1"/>
                </a:solidFill>
                <a:effectLst/>
                <a:latin typeface="+mn-lt"/>
                <a:ea typeface="+mn-ea"/>
                <a:cs typeface="+mn-cs"/>
              </a:rPr>
              <a:t>Wirth: what do we do when there is a conflict between King James and Revised Version? What he meant, what does it mean when Ellen White chose one translation in one spot versus another?</a:t>
            </a:r>
          </a:p>
          <a:p>
            <a:pPr lvl="1"/>
            <a:r>
              <a:rPr lang="en-US" sz="1200" kern="1200" dirty="0">
                <a:solidFill>
                  <a:schemeClr val="tx1"/>
                </a:solidFill>
                <a:effectLst/>
                <a:latin typeface="+mn-lt"/>
                <a:ea typeface="+mn-ea"/>
                <a:cs typeface="+mn-cs"/>
              </a:rPr>
              <a:t>Does Ellen White indicate that the translation she chose was the right or perfect one, now how Adventists should be reading</a:t>
            </a:r>
          </a:p>
          <a:p>
            <a:pPr lvl="1"/>
            <a:r>
              <a:rPr lang="en-US" sz="1200" kern="1200" dirty="0">
                <a:solidFill>
                  <a:schemeClr val="tx1"/>
                </a:solidFill>
                <a:effectLst/>
                <a:latin typeface="+mn-lt"/>
                <a:ea typeface="+mn-ea"/>
                <a:cs typeface="+mn-cs"/>
              </a:rPr>
              <a:t>Ellen White used whatever version best fit her point.</a:t>
            </a:r>
          </a:p>
          <a:p>
            <a:endParaRPr lang="en-US" dirty="0"/>
          </a:p>
        </p:txBody>
      </p:sp>
      <p:sp>
        <p:nvSpPr>
          <p:cNvPr id="4" name="Slide Number Placeholder 3"/>
          <p:cNvSpPr>
            <a:spLocks noGrp="1"/>
          </p:cNvSpPr>
          <p:nvPr>
            <p:ph type="sldNum" sz="quarter" idx="5"/>
          </p:nvPr>
        </p:nvSpPr>
        <p:spPr/>
        <p:txBody>
          <a:bodyPr/>
          <a:lstStyle/>
          <a:p>
            <a:fld id="{3109A487-5B9E-CA42-A352-67499A8C06C4}" type="slidenum">
              <a:rPr lang="en-US" smtClean="0"/>
              <a:t>54</a:t>
            </a:fld>
            <a:endParaRPr lang="en-US"/>
          </a:p>
        </p:txBody>
      </p:sp>
    </p:spTree>
    <p:extLst>
      <p:ext uri="{BB962C8B-B14F-4D97-AF65-F5344CB8AC3E}">
        <p14:creationId xmlns:p14="http://schemas.microsoft.com/office/powerpoint/2010/main" val="1207683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15 Fundamental Beliefs (1913) First one read: SDAs believe in the divine trinity.</a:t>
            </a:r>
          </a:p>
          <a:p>
            <a:pPr lvl="1"/>
            <a:r>
              <a:rPr lang="en-US" sz="1200" kern="1200" dirty="0">
                <a:solidFill>
                  <a:schemeClr val="tx1"/>
                </a:solidFill>
                <a:effectLst/>
                <a:latin typeface="+mn-lt"/>
                <a:ea typeface="+mn-ea"/>
                <a:cs typeface="+mn-cs"/>
              </a:rPr>
              <a:t>1919 &gt; 15 expanded to 22 &gt; trinity remained word for word</a:t>
            </a:r>
          </a:p>
          <a:p>
            <a:pPr lvl="1"/>
            <a:r>
              <a:rPr lang="en-US" sz="1200" kern="1200" dirty="0">
                <a:solidFill>
                  <a:schemeClr val="tx1"/>
                </a:solidFill>
                <a:effectLst/>
                <a:latin typeface="+mn-lt"/>
                <a:ea typeface="+mn-ea"/>
                <a:cs typeface="+mn-cs"/>
              </a:rPr>
              <a:t>Growing less afraid of that word &gt; provoked discussion on the topic.</a:t>
            </a:r>
          </a:p>
          <a:p>
            <a:pPr lvl="1"/>
            <a:r>
              <a:rPr lang="en-US" sz="1200" kern="1200" dirty="0">
                <a:solidFill>
                  <a:schemeClr val="tx1"/>
                </a:solidFill>
                <a:effectLst/>
                <a:latin typeface="+mn-lt"/>
                <a:ea typeface="+mn-ea"/>
                <a:cs typeface="+mn-cs"/>
              </a:rPr>
              <a:t>40 years publishing a book that Jesus was not co-eternal with the Father—that is Arianism. “Do we want to go on teaching that?” Probably Smith’s D&amp;R.</a:t>
            </a:r>
          </a:p>
          <a:p>
            <a:pPr lvl="1"/>
            <a:r>
              <a:rPr lang="en-US" sz="1200" kern="1200" dirty="0">
                <a:solidFill>
                  <a:schemeClr val="tx1"/>
                </a:solidFill>
                <a:effectLst/>
                <a:latin typeface="+mn-lt"/>
                <a:ea typeface="+mn-ea"/>
                <a:cs typeface="+mn-cs"/>
              </a:rPr>
              <a:t>Come to represent early Adventism as a whole.</a:t>
            </a:r>
          </a:p>
          <a:p>
            <a:pPr lvl="1"/>
            <a:r>
              <a:rPr lang="en-US" sz="1200" kern="1200" dirty="0">
                <a:solidFill>
                  <a:schemeClr val="tx1"/>
                </a:solidFill>
                <a:effectLst/>
                <a:latin typeface="+mn-lt"/>
                <a:ea typeface="+mn-ea"/>
                <a:cs typeface="+mn-cs"/>
              </a:rPr>
              <a:t>To </a:t>
            </a:r>
            <a:r>
              <a:rPr lang="en-US" sz="1200" kern="1200" dirty="0" err="1">
                <a:solidFill>
                  <a:schemeClr val="tx1"/>
                </a:solidFill>
                <a:effectLst/>
                <a:latin typeface="+mn-lt"/>
                <a:ea typeface="+mn-ea"/>
                <a:cs typeface="+mn-cs"/>
              </a:rPr>
              <a:t>critize</a:t>
            </a:r>
            <a:r>
              <a:rPr lang="en-US" sz="1200" kern="1200" dirty="0">
                <a:solidFill>
                  <a:schemeClr val="tx1"/>
                </a:solidFill>
                <a:effectLst/>
                <a:latin typeface="+mn-lt"/>
                <a:ea typeface="+mn-ea"/>
                <a:cs typeface="+mn-cs"/>
              </a:rPr>
              <a:t> that book was ministry suicide &gt; why he didn’t name the book.</a:t>
            </a:r>
          </a:p>
          <a:p>
            <a:pPr lvl="1"/>
            <a:r>
              <a:rPr lang="en-US" sz="1200" kern="1200" dirty="0">
                <a:solidFill>
                  <a:schemeClr val="tx1"/>
                </a:solidFill>
                <a:effectLst/>
                <a:latin typeface="+mn-lt"/>
                <a:ea typeface="+mn-ea"/>
                <a:cs typeface="+mn-cs"/>
              </a:rPr>
              <a:t>Lacey &gt; gets that question about nature of Christ every year in two classes &gt; stands firm. Of course they believed he was divine, but NOT eternal. Created at some point. Where they differed &gt; they believed he was created.</a:t>
            </a:r>
          </a:p>
          <a:p>
            <a:pPr lvl="1"/>
            <a:r>
              <a:rPr lang="en-US" sz="1200" kern="1200" dirty="0">
                <a:solidFill>
                  <a:schemeClr val="tx1"/>
                </a:solidFill>
                <a:effectLst/>
                <a:latin typeface="+mn-lt"/>
                <a:ea typeface="+mn-ea"/>
                <a:cs typeface="+mn-cs"/>
              </a:rPr>
              <a:t>Prescott found himself stumbling to describe the nature of God &gt; had not found a way to harmonize all the texts on the subject &gt; in a way that would tempt conservatives to convert to his position.</a:t>
            </a:r>
          </a:p>
          <a:p>
            <a:pPr lvl="1"/>
            <a:r>
              <a:rPr lang="en-US" sz="1200" kern="1200" dirty="0">
                <a:solidFill>
                  <a:schemeClr val="tx1"/>
                </a:solidFill>
                <a:effectLst/>
                <a:latin typeface="+mn-lt"/>
                <a:ea typeface="+mn-ea"/>
                <a:cs typeface="+mn-cs"/>
              </a:rPr>
              <a:t>One school &gt; Jesus existed forever &gt; another school &gt; can we </a:t>
            </a:r>
            <a:r>
              <a:rPr lang="en-US" sz="1200" kern="1200" dirty="0" err="1">
                <a:solidFill>
                  <a:schemeClr val="tx1"/>
                </a:solidFill>
                <a:effectLst/>
                <a:latin typeface="+mn-lt"/>
                <a:ea typeface="+mn-ea"/>
                <a:cs typeface="+mn-cs"/>
              </a:rPr>
              <a:t>pleaes</a:t>
            </a:r>
            <a:r>
              <a:rPr lang="en-US" sz="1200" kern="1200" dirty="0">
                <a:solidFill>
                  <a:schemeClr val="tx1"/>
                </a:solidFill>
                <a:effectLst/>
                <a:latin typeface="+mn-lt"/>
                <a:ea typeface="+mn-ea"/>
                <a:cs typeface="+mn-cs"/>
              </a:rPr>
              <a:t> take a position?</a:t>
            </a:r>
          </a:p>
          <a:p>
            <a:pPr lvl="1"/>
            <a:r>
              <a:rPr lang="en-US" sz="1200" kern="1200" dirty="0" err="1">
                <a:solidFill>
                  <a:schemeClr val="tx1"/>
                </a:solidFill>
                <a:effectLst/>
                <a:latin typeface="+mn-lt"/>
                <a:ea typeface="+mn-ea"/>
                <a:cs typeface="+mn-cs"/>
              </a:rPr>
              <a:t>Daniells</a:t>
            </a:r>
            <a:r>
              <a:rPr lang="en-US" sz="1200" kern="1200" dirty="0">
                <a:solidFill>
                  <a:schemeClr val="tx1"/>
                </a:solidFill>
                <a:effectLst/>
                <a:latin typeface="+mn-lt"/>
                <a:ea typeface="+mn-ea"/>
                <a:cs typeface="+mn-cs"/>
              </a:rPr>
              <a:t> stepped in &gt; </a:t>
            </a:r>
            <a:r>
              <a:rPr lang="en-US" sz="1200" b="1" kern="1200" dirty="0">
                <a:solidFill>
                  <a:schemeClr val="tx1"/>
                </a:solidFill>
                <a:effectLst/>
                <a:latin typeface="+mn-lt"/>
                <a:ea typeface="+mn-ea"/>
                <a:cs typeface="+mn-cs"/>
              </a:rPr>
              <a:t>“Now let us not get a bit nervous or scared. Let’s not let conservatives think that something is going to happen and the progressives get alarmed for fear that it won’t happen.”</a:t>
            </a:r>
          </a:p>
          <a:p>
            <a:endParaRPr lang="en-US" dirty="0"/>
          </a:p>
        </p:txBody>
      </p:sp>
      <p:sp>
        <p:nvSpPr>
          <p:cNvPr id="4" name="Slide Number Placeholder 3"/>
          <p:cNvSpPr>
            <a:spLocks noGrp="1"/>
          </p:cNvSpPr>
          <p:nvPr>
            <p:ph type="sldNum" sz="quarter" idx="5"/>
          </p:nvPr>
        </p:nvSpPr>
        <p:spPr/>
        <p:txBody>
          <a:bodyPr/>
          <a:lstStyle/>
          <a:p>
            <a:fld id="{3109A487-5B9E-CA42-A352-67499A8C06C4}" type="slidenum">
              <a:rPr lang="en-US" smtClean="0"/>
              <a:t>55</a:t>
            </a:fld>
            <a:endParaRPr lang="en-US"/>
          </a:p>
        </p:txBody>
      </p:sp>
    </p:spTree>
    <p:extLst>
      <p:ext uri="{BB962C8B-B14F-4D97-AF65-F5344CB8AC3E}">
        <p14:creationId xmlns:p14="http://schemas.microsoft.com/office/powerpoint/2010/main" val="1688164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December 11, 1917, General Edmund </a:t>
            </a:r>
            <a:r>
              <a:rPr lang="en-US" b="1" dirty="0"/>
              <a:t>Allenby</a:t>
            </a:r>
            <a:r>
              <a:rPr lang="en-US" dirty="0"/>
              <a:t>, commander of the British “Egyptian Expeditionary Force,” entered </a:t>
            </a:r>
            <a:r>
              <a:rPr lang="en-US" b="1" dirty="0"/>
              <a:t>Jerusalem</a:t>
            </a:r>
            <a:r>
              <a:rPr lang="en-US" dirty="0"/>
              <a:t>, two days after the Turkish forces occupying the city raised the white flag before Allied forces.</a:t>
            </a:r>
          </a:p>
        </p:txBody>
      </p:sp>
      <p:sp>
        <p:nvSpPr>
          <p:cNvPr id="4" name="Slide Number Placeholder 3"/>
          <p:cNvSpPr>
            <a:spLocks noGrp="1"/>
          </p:cNvSpPr>
          <p:nvPr>
            <p:ph type="sldNum" sz="quarter" idx="5"/>
          </p:nvPr>
        </p:nvSpPr>
        <p:spPr/>
        <p:txBody>
          <a:bodyPr/>
          <a:lstStyle/>
          <a:p>
            <a:fld id="{3109A487-5B9E-CA42-A352-67499A8C06C4}" type="slidenum">
              <a:rPr lang="en-US" smtClean="0"/>
              <a:t>56</a:t>
            </a:fld>
            <a:endParaRPr lang="en-US"/>
          </a:p>
        </p:txBody>
      </p:sp>
    </p:spTree>
    <p:extLst>
      <p:ext uri="{BB962C8B-B14F-4D97-AF65-F5344CB8AC3E}">
        <p14:creationId xmlns:p14="http://schemas.microsoft.com/office/powerpoint/2010/main" val="173725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not prove it cannot be changed. We should advance in the light.</a:t>
            </a:r>
          </a:p>
        </p:txBody>
      </p:sp>
      <p:sp>
        <p:nvSpPr>
          <p:cNvPr id="4" name="Slide Number Placeholder 3"/>
          <p:cNvSpPr>
            <a:spLocks noGrp="1"/>
          </p:cNvSpPr>
          <p:nvPr>
            <p:ph type="sldNum" sz="quarter" idx="5"/>
          </p:nvPr>
        </p:nvSpPr>
        <p:spPr/>
        <p:txBody>
          <a:bodyPr/>
          <a:lstStyle/>
          <a:p>
            <a:fld id="{3109A487-5B9E-CA42-A352-67499A8C06C4}" type="slidenum">
              <a:rPr lang="en-US" smtClean="0"/>
              <a:t>57</a:t>
            </a:fld>
            <a:endParaRPr lang="en-US"/>
          </a:p>
        </p:txBody>
      </p:sp>
    </p:spTree>
    <p:extLst>
      <p:ext uri="{BB962C8B-B14F-4D97-AF65-F5344CB8AC3E}">
        <p14:creationId xmlns:p14="http://schemas.microsoft.com/office/powerpoint/2010/main" val="2084550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Valentine &gt; “storm in a tea cup”</a:t>
            </a:r>
          </a:p>
          <a:p>
            <a:r>
              <a:rPr lang="en-US" dirty="0"/>
              <a:t>1850 made a statement that “daily” was about pagan and papal Rome</a:t>
            </a:r>
          </a:p>
          <a:p>
            <a:r>
              <a:rPr lang="en-US" dirty="0"/>
              <a:t>The real issue wasn’t Daniel 8 &gt; the fact that Ellen White put her stamp of approval on this interpretation. Another interpretation would undermine Ellen White.</a:t>
            </a:r>
          </a:p>
          <a:p>
            <a:endParaRPr lang="en-US" dirty="0"/>
          </a:p>
        </p:txBody>
      </p:sp>
      <p:sp>
        <p:nvSpPr>
          <p:cNvPr id="4" name="Slide Number Placeholder 3"/>
          <p:cNvSpPr>
            <a:spLocks noGrp="1"/>
          </p:cNvSpPr>
          <p:nvPr>
            <p:ph type="sldNum" sz="quarter" idx="5"/>
          </p:nvPr>
        </p:nvSpPr>
        <p:spPr/>
        <p:txBody>
          <a:bodyPr/>
          <a:lstStyle/>
          <a:p>
            <a:fld id="{3109A487-5B9E-CA42-A352-67499A8C06C4}" type="slidenum">
              <a:rPr lang="en-US" smtClean="0"/>
              <a:t>58</a:t>
            </a:fld>
            <a:endParaRPr lang="en-US"/>
          </a:p>
        </p:txBody>
      </p:sp>
    </p:spTree>
    <p:extLst>
      <p:ext uri="{BB962C8B-B14F-4D97-AF65-F5344CB8AC3E}">
        <p14:creationId xmlns:p14="http://schemas.microsoft.com/office/powerpoint/2010/main" val="1245686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Claimed more than 10 million military casualties! 60 million mobilized. (USA 114k casualties).</a:t>
            </a:r>
          </a:p>
          <a:p>
            <a:pPr marL="171450" indent="-171450">
              <a:buFont typeface="Arial" panose="020B0604020202020204" pitchFamily="34" charset="0"/>
              <a:buChar char="•"/>
            </a:pPr>
            <a:r>
              <a:rPr lang="en-US" dirty="0"/>
              <a:t>Trench system extended 475 miles! Death at an unimaginable scale:</a:t>
            </a:r>
          </a:p>
          <a:p>
            <a:pPr marL="628650" lvl="1" indent="-171450">
              <a:buFont typeface="Arial" panose="020B0604020202020204" pitchFamily="34" charset="0"/>
              <a:buChar char="•"/>
            </a:pPr>
            <a:r>
              <a:rPr lang="en-US" dirty="0"/>
              <a:t>Poison gas</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First World War was a thoroughly religious event as overwhelmingly Christian nations fought one another.</a:t>
            </a:r>
          </a:p>
          <a:p>
            <a:pPr marL="171450" indent="-171450">
              <a:buFont typeface="Arial" panose="020B0604020202020204" pitchFamily="34" charset="0"/>
              <a:buChar char="•"/>
            </a:pPr>
            <a:r>
              <a:rPr lang="en-US" dirty="0"/>
              <a:t>Destroyed global religious order (Jenkins, pg. 5). As a Christian war, the startling literalism placed Christ on the battle lines.</a:t>
            </a:r>
          </a:p>
          <a:p>
            <a:pPr marL="171450" indent="-171450">
              <a:buFont typeface="Arial" panose="020B0604020202020204" pitchFamily="34" charset="0"/>
              <a:buChar char="•"/>
            </a:pPr>
            <a:r>
              <a:rPr lang="en-US" b="1" dirty="0"/>
              <a:t>WORLD OF RAPID CHANGE!</a:t>
            </a:r>
          </a:p>
          <a:p>
            <a:pPr marL="171450" indent="-171450">
              <a:buFont typeface="Arial" panose="020B0604020202020204" pitchFamily="34" charset="0"/>
              <a:buChar char="•"/>
            </a:pPr>
            <a:r>
              <a:rPr lang="en-US" dirty="0"/>
              <a:t>“Taken together, war, epidemic, and globalization made for an overpowering historical devil’s brew” (Jenkins, 17).</a:t>
            </a:r>
          </a:p>
        </p:txBody>
      </p:sp>
      <p:sp>
        <p:nvSpPr>
          <p:cNvPr id="4" name="Slide Number Placeholder 3"/>
          <p:cNvSpPr>
            <a:spLocks noGrp="1"/>
          </p:cNvSpPr>
          <p:nvPr>
            <p:ph type="sldNum" sz="quarter" idx="5"/>
          </p:nvPr>
        </p:nvSpPr>
        <p:spPr/>
        <p:txBody>
          <a:bodyPr/>
          <a:lstStyle/>
          <a:p>
            <a:fld id="{3109A487-5B9E-CA42-A352-67499A8C06C4}" type="slidenum">
              <a:rPr lang="en-US" smtClean="0"/>
              <a:t>5</a:t>
            </a:fld>
            <a:endParaRPr lang="en-US"/>
          </a:p>
        </p:txBody>
      </p:sp>
    </p:spTree>
    <p:extLst>
      <p:ext uri="{BB962C8B-B14F-4D97-AF65-F5344CB8AC3E}">
        <p14:creationId xmlns:p14="http://schemas.microsoft.com/office/powerpoint/2010/main" val="2208203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Led to severe restrictions on freedom of speech.</a:t>
            </a:r>
          </a:p>
          <a:p>
            <a:pPr marL="171450" indent="-171450">
              <a:buFont typeface="Arial" panose="020B0604020202020204" pitchFamily="34" charset="0"/>
              <a:buChar char="•"/>
            </a:pPr>
            <a:r>
              <a:rPr lang="en-US" dirty="0"/>
              <a:t>At least 250 German Adventists would die during the conflict.</a:t>
            </a:r>
          </a:p>
          <a:p>
            <a:pPr marL="171450" indent="-171450">
              <a:buFont typeface="Arial" panose="020B0604020202020204" pitchFamily="34" charset="0"/>
              <a:buChar char="•"/>
            </a:pPr>
            <a:r>
              <a:rPr lang="en-US" dirty="0"/>
              <a:t>Bigger problem: Uriah Smith’s “King of the North” interpretation was proven false (see McArthur, 366-367).</a:t>
            </a:r>
          </a:p>
          <a:p>
            <a:pPr marL="171450" indent="-171450">
              <a:buFont typeface="Arial" panose="020B0604020202020204" pitchFamily="34" charset="0"/>
              <a:buChar char="•"/>
            </a:pPr>
            <a:r>
              <a:rPr lang="en-US" dirty="0"/>
              <a:t>When the opposite thing happened with Turkey, people began to question whether Adventist interpretation of prophecy was correct (Land, </a:t>
            </a:r>
            <a:r>
              <a:rPr lang="en-US" i="1" dirty="0"/>
              <a:t>Adventism in America</a:t>
            </a:r>
            <a:r>
              <a:rPr lang="en-US" i="0" dirty="0"/>
              <a:t>, 132).</a:t>
            </a:r>
          </a:p>
          <a:p>
            <a:pPr marL="171450" indent="-171450">
              <a:buFont typeface="Arial" panose="020B0604020202020204" pitchFamily="34" charset="0"/>
              <a:buChar char="•"/>
            </a:pPr>
            <a:r>
              <a:rPr lang="en-US" i="0" dirty="0"/>
              <a:t>Most intense spiritual excitement in late 1917 &gt; apocalyptic hopes ran high (Jenkins, pg. 18).</a:t>
            </a:r>
          </a:p>
          <a:p>
            <a:pPr marL="171450" indent="-171450">
              <a:buFont typeface="Arial" panose="020B0604020202020204" pitchFamily="34" charset="0"/>
              <a:buChar char="•"/>
            </a:pPr>
            <a:r>
              <a:rPr lang="en-US" i="0" dirty="0"/>
              <a:t>Carthaginian peace &gt; where one side tries to annihilate the other.</a:t>
            </a:r>
          </a:p>
          <a:p>
            <a:pPr marL="628650" lvl="1" indent="-171450">
              <a:buFont typeface="Arial" panose="020B0604020202020204" pitchFamily="34" charset="0"/>
              <a:buChar char="•"/>
            </a:pPr>
            <a:r>
              <a:rPr lang="en-US" i="0" dirty="0"/>
              <a:t>Most powerful weapon &gt; food.</a:t>
            </a:r>
          </a:p>
          <a:p>
            <a:pPr marL="628650" lvl="1" indent="-171450">
              <a:buFont typeface="Arial" panose="020B0604020202020204" pitchFamily="34" charset="0"/>
              <a:buChar char="•"/>
            </a:pPr>
            <a:r>
              <a:rPr lang="en-US" i="0" dirty="0"/>
              <a:t>Massacres by Ottoman Turks</a:t>
            </a:r>
          </a:p>
          <a:p>
            <a:pPr marL="628650" lvl="1" indent="-171450">
              <a:buFont typeface="Arial" panose="020B0604020202020204" pitchFamily="34" charset="0"/>
              <a:buChar char="•"/>
            </a:pPr>
            <a:r>
              <a:rPr lang="en-US" i="0" dirty="0"/>
              <a:t>German overlords had a strong ideology of racial supremacy.</a:t>
            </a:r>
          </a:p>
          <a:p>
            <a:pPr marL="628650" lvl="1" indent="-171450">
              <a:buFont typeface="Arial" panose="020B0604020202020204" pitchFamily="34" charset="0"/>
              <a:buChar char="•"/>
            </a:pPr>
            <a:r>
              <a:rPr lang="en-US" i="0" dirty="0"/>
              <a:t>Jews source of evils of modern world.</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109A487-5B9E-CA42-A352-67499A8C06C4}" type="slidenum">
              <a:rPr lang="en-US" smtClean="0"/>
              <a:t>6</a:t>
            </a:fld>
            <a:endParaRPr lang="en-US"/>
          </a:p>
        </p:txBody>
      </p:sp>
    </p:spTree>
    <p:extLst>
      <p:ext uri="{BB962C8B-B14F-4D97-AF65-F5344CB8AC3E}">
        <p14:creationId xmlns:p14="http://schemas.microsoft.com/office/powerpoint/2010/main" val="19110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the autumn of 1919 Margaret Rowen claimed to see a document in the manuscript files of the White Estate, dated August 10, 1911, in which Ellen White stated that Rowen would be a future messenger of God.</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When W. C. White, son of Ellen White and secretary of the White Estate Board, looked through the manuscript files he found the document. However, it also bore the immediate evidence of forgery: the sheets were not perforated like other documents in the file, the typeface was different, there was no document file number, Ellen White was not in St. Helena when the document was dated, and the signature was a demonstrable forgery.</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There was one possible answer. W. C. White’s young son, Arthur White, then only 12 years old, had given a tour of the </a:t>
            </a:r>
            <a:r>
              <a:rPr lang="en-US" sz="1200" b="0" i="0" u="none" strike="noStrike" kern="1200" dirty="0" err="1">
                <a:solidFill>
                  <a:schemeClr val="tx1"/>
                </a:solidFill>
                <a:effectLst/>
                <a:latin typeface="+mn-lt"/>
                <a:ea typeface="+mn-ea"/>
                <a:cs typeface="+mn-cs"/>
              </a:rPr>
              <a:t>Elmshaven</a:t>
            </a:r>
            <a:r>
              <a:rPr lang="en-US" sz="1200" b="0" i="0" u="none" strike="noStrike" kern="1200" dirty="0">
                <a:solidFill>
                  <a:schemeClr val="tx1"/>
                </a:solidFill>
                <a:effectLst/>
                <a:latin typeface="+mn-lt"/>
                <a:ea typeface="+mn-ea"/>
                <a:cs typeface="+mn-cs"/>
              </a:rPr>
              <a:t> vault containing all of Ellen White’s original writings. During the tour the lights had gone out. The young Arthur left the visitors in the vault while he went for a lantern. A small beam of light shone down on one of the manuscript files. That was the drawer where the spurious manuscript was found. The young Arthur, during a moment of carelessness, had contributed to a controversy that would continue for another eight years. It was a mistake he would never live down. Even in his later years when the White Estate vault doors had to be replaced, Arthur White brought in a cot and slept in the doorway to ensure the integrity of the White Estate files.3</a:t>
            </a:r>
          </a:p>
          <a:p>
            <a:endParaRPr lang="en-US" dirty="0"/>
          </a:p>
        </p:txBody>
      </p:sp>
      <p:sp>
        <p:nvSpPr>
          <p:cNvPr id="4" name="Slide Number Placeholder 3"/>
          <p:cNvSpPr>
            <a:spLocks noGrp="1"/>
          </p:cNvSpPr>
          <p:nvPr>
            <p:ph type="sldNum" sz="quarter" idx="5"/>
          </p:nvPr>
        </p:nvSpPr>
        <p:spPr/>
        <p:txBody>
          <a:bodyPr/>
          <a:lstStyle/>
          <a:p>
            <a:fld id="{3109A487-5B9E-CA42-A352-67499A8C06C4}" type="slidenum">
              <a:rPr lang="en-US" smtClean="0"/>
              <a:t>12</a:t>
            </a:fld>
            <a:endParaRPr lang="en-US"/>
          </a:p>
        </p:txBody>
      </p:sp>
    </p:spTree>
    <p:extLst>
      <p:ext uri="{BB962C8B-B14F-4D97-AF65-F5344CB8AC3E}">
        <p14:creationId xmlns:p14="http://schemas.microsoft.com/office/powerpoint/2010/main" val="3456738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November 1923 she announced that the close of probation would occur on February 6, 1924, and that Christ would come in glory on February 6, 1925. This sensational announcement received widespread media attention and brought embarrassment to Seventh-day Adventists. When Rowen’s time prediction failed, her band of followers began to disintegrate. </a:t>
            </a:r>
            <a:endParaRPr lang="en-US" dirty="0"/>
          </a:p>
        </p:txBody>
      </p:sp>
      <p:sp>
        <p:nvSpPr>
          <p:cNvPr id="4" name="Slide Number Placeholder 3"/>
          <p:cNvSpPr>
            <a:spLocks noGrp="1"/>
          </p:cNvSpPr>
          <p:nvPr>
            <p:ph type="sldNum" sz="quarter" idx="5"/>
          </p:nvPr>
        </p:nvSpPr>
        <p:spPr/>
        <p:txBody>
          <a:bodyPr/>
          <a:lstStyle/>
          <a:p>
            <a:fld id="{3109A487-5B9E-CA42-A352-67499A8C06C4}" type="slidenum">
              <a:rPr lang="en-US" smtClean="0"/>
              <a:t>14</a:t>
            </a:fld>
            <a:endParaRPr lang="en-US"/>
          </a:p>
        </p:txBody>
      </p:sp>
    </p:spTree>
    <p:extLst>
      <p:ext uri="{BB962C8B-B14F-4D97-AF65-F5344CB8AC3E}">
        <p14:creationId xmlns:p14="http://schemas.microsoft.com/office/powerpoint/2010/main" val="426914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One of Margaret Rowen’s earliest supporters and largest financial backers was Burt E. </a:t>
            </a:r>
            <a:r>
              <a:rPr lang="en-US" sz="1200" b="0" i="0" u="none" strike="noStrike" kern="1200" dirty="0" err="1">
                <a:solidFill>
                  <a:schemeClr val="tx1"/>
                </a:solidFill>
                <a:effectLst/>
                <a:latin typeface="+mn-lt"/>
                <a:ea typeface="+mn-ea"/>
                <a:cs typeface="+mn-cs"/>
              </a:rPr>
              <a:t>Fullmer</a:t>
            </a:r>
            <a:r>
              <a:rPr lang="en-US" sz="1200" b="0" i="0" u="none" strike="noStrike" kern="1200" dirty="0">
                <a:solidFill>
                  <a:schemeClr val="tx1"/>
                </a:solidFill>
                <a:effectLst/>
                <a:latin typeface="+mn-lt"/>
                <a:ea typeface="+mn-ea"/>
                <a:cs typeface="+mn-cs"/>
              </a:rPr>
              <a:t>, a physician in the Los Angeles area. Shortly after the failed time predictions he discovered that Margaret Rowen had been stealing from her own organization. Disenchanted with the lack of integrity manifested by such actions, he confessed on March 12, 1926, to playing the part of inserting the spurious Ellen White manuscript into an open drawer at the White Estate vault.</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During a time when physicians made house calls, Dr. </a:t>
            </a:r>
            <a:r>
              <a:rPr lang="en-US" sz="1200" b="0" i="0" u="none" strike="noStrike" kern="1200" dirty="0" err="1">
                <a:solidFill>
                  <a:schemeClr val="tx1"/>
                </a:solidFill>
                <a:effectLst/>
                <a:latin typeface="+mn-lt"/>
                <a:ea typeface="+mn-ea"/>
                <a:cs typeface="+mn-cs"/>
              </a:rPr>
              <a:t>Fullmer</a:t>
            </a:r>
            <a:r>
              <a:rPr lang="en-US" sz="1200" b="0" i="0" u="none" strike="noStrike" kern="1200" dirty="0">
                <a:solidFill>
                  <a:schemeClr val="tx1"/>
                </a:solidFill>
                <a:effectLst/>
                <a:latin typeface="+mn-lt"/>
                <a:ea typeface="+mn-ea"/>
                <a:cs typeface="+mn-cs"/>
              </a:rPr>
              <a:t> received a call late at night for medical attention at a nearby motel. As he entered the room he was struck on the head with a piece of pipe. The police were summoned by nearby motel guests who had heard a commotion. As the police arrived on the scene they found Rowen with two conspirators with a shovel, burlap sack, and rope. The three fled the scene but were quickly apprehended.</a:t>
            </a:r>
          </a:p>
          <a:p>
            <a:endParaRPr lang="en-US" dirty="0"/>
          </a:p>
        </p:txBody>
      </p:sp>
      <p:sp>
        <p:nvSpPr>
          <p:cNvPr id="4" name="Slide Number Placeholder 3"/>
          <p:cNvSpPr>
            <a:spLocks noGrp="1"/>
          </p:cNvSpPr>
          <p:nvPr>
            <p:ph type="sldNum" sz="quarter" idx="5"/>
          </p:nvPr>
        </p:nvSpPr>
        <p:spPr/>
        <p:txBody>
          <a:bodyPr/>
          <a:lstStyle/>
          <a:p>
            <a:fld id="{3109A487-5B9E-CA42-A352-67499A8C06C4}" type="slidenum">
              <a:rPr lang="en-US" smtClean="0"/>
              <a:t>16</a:t>
            </a:fld>
            <a:endParaRPr lang="en-US"/>
          </a:p>
        </p:txBody>
      </p:sp>
    </p:spTree>
    <p:extLst>
      <p:ext uri="{BB962C8B-B14F-4D97-AF65-F5344CB8AC3E}">
        <p14:creationId xmlns:p14="http://schemas.microsoft.com/office/powerpoint/2010/main" val="395530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had caused the catastrophe by undermining biblical foundations of American civilization.</a:t>
            </a:r>
          </a:p>
        </p:txBody>
      </p:sp>
      <p:sp>
        <p:nvSpPr>
          <p:cNvPr id="4" name="Slide Number Placeholder 3"/>
          <p:cNvSpPr>
            <a:spLocks noGrp="1"/>
          </p:cNvSpPr>
          <p:nvPr>
            <p:ph type="sldNum" sz="quarter" idx="5"/>
          </p:nvPr>
        </p:nvSpPr>
        <p:spPr/>
        <p:txBody>
          <a:bodyPr/>
          <a:lstStyle/>
          <a:p>
            <a:fld id="{3109A487-5B9E-CA42-A352-67499A8C06C4}" type="slidenum">
              <a:rPr lang="en-US" smtClean="0"/>
              <a:t>26</a:t>
            </a:fld>
            <a:endParaRPr lang="en-US"/>
          </a:p>
        </p:txBody>
      </p:sp>
    </p:spTree>
    <p:extLst>
      <p:ext uri="{BB962C8B-B14F-4D97-AF65-F5344CB8AC3E}">
        <p14:creationId xmlns:p14="http://schemas.microsoft.com/office/powerpoint/2010/main" val="3294361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Oil Company</a:t>
            </a:r>
          </a:p>
        </p:txBody>
      </p:sp>
      <p:sp>
        <p:nvSpPr>
          <p:cNvPr id="4" name="Slide Number Placeholder 3"/>
          <p:cNvSpPr>
            <a:spLocks noGrp="1"/>
          </p:cNvSpPr>
          <p:nvPr>
            <p:ph type="sldNum" sz="quarter" idx="5"/>
          </p:nvPr>
        </p:nvSpPr>
        <p:spPr/>
        <p:txBody>
          <a:bodyPr/>
          <a:lstStyle/>
          <a:p>
            <a:fld id="{3109A487-5B9E-CA42-A352-67499A8C06C4}" type="slidenum">
              <a:rPr lang="en-US" smtClean="0"/>
              <a:t>29</a:t>
            </a:fld>
            <a:endParaRPr lang="en-US"/>
          </a:p>
        </p:txBody>
      </p:sp>
    </p:spTree>
    <p:extLst>
      <p:ext uri="{BB962C8B-B14F-4D97-AF65-F5344CB8AC3E}">
        <p14:creationId xmlns:p14="http://schemas.microsoft.com/office/powerpoint/2010/main" val="4220149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12E44E3A-0A71-6C44-890D-A989D2B224DB}" type="datetimeFigureOut">
              <a:rPr lang="en-US" smtClean="0"/>
              <a:pPr/>
              <a:t>9/23/19</a:t>
            </a:fld>
            <a:endParaRPr 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305073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2E44E3A-0A71-6C44-890D-A989D2B224DB}" type="datetimeFigureOut">
              <a:rPr lang="en-US" smtClean="0"/>
              <a:pPr/>
              <a:t>9/23/19</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2041644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2E44E3A-0A71-6C44-890D-A989D2B224DB}" type="datetimeFigureOut">
              <a:rPr lang="en-US" smtClean="0"/>
              <a:pPr/>
              <a:t>9/23/19</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1420947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2E44E3A-0A71-6C44-890D-A989D2B224DB}" type="datetimeFigureOut">
              <a:rPr lang="en-US" smtClean="0"/>
              <a:pPr/>
              <a:t>9/23/19</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3802232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E44E3A-0A71-6C44-890D-A989D2B224DB}" type="datetimeFigureOut">
              <a:rPr lang="en-US" smtClean="0"/>
              <a:pPr/>
              <a:t>9/23/19</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1089410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2E44E3A-0A71-6C44-890D-A989D2B224DB}" type="datetimeFigureOut">
              <a:rPr lang="en-US" smtClean="0"/>
              <a:pPr/>
              <a:t>9/23/19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307024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2E44E3A-0A71-6C44-890D-A989D2B224DB}" type="datetimeFigureOut">
              <a:rPr lang="en-US" smtClean="0"/>
              <a:pPr/>
              <a:t>9/23/19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1263024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E44E3A-0A71-6C44-890D-A989D2B224DB}" type="datetimeFigureOut">
              <a:rPr lang="en-US" smtClean="0"/>
              <a:pPr/>
              <a:t>9/23/19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3838189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E44E3A-0A71-6C44-890D-A989D2B224DB}" type="datetimeFigureOut">
              <a:rPr lang="en-US" smtClean="0"/>
              <a:pPr/>
              <a:t>9/23/19</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3050477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E44E3A-0A71-6C44-890D-A989D2B224DB}" type="datetimeFigureOut">
              <a:rPr lang="en-US" smtClean="0"/>
              <a:pPr/>
              <a:t>9/23/19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2629669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E44E3A-0A71-6C44-890D-A989D2B224DB}" type="datetimeFigureOut">
              <a:rPr lang="en-US" smtClean="0"/>
              <a:pPr/>
              <a:t>9/23/19</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3269592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E44E3A-0A71-6C44-890D-A989D2B224DB}" type="datetimeFigureOut">
              <a:rPr lang="en-US" smtClean="0"/>
              <a:pPr/>
              <a:t>9/23/19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344124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E44E3A-0A71-6C44-890D-A989D2B224DB}" type="datetimeFigureOut">
              <a:rPr lang="en-US" smtClean="0"/>
              <a:pPr/>
              <a:t>9/23/19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153214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E44E3A-0A71-6C44-890D-A989D2B224DB}" type="datetimeFigureOut">
              <a:rPr lang="en-US" smtClean="0"/>
              <a:pPr/>
              <a:t>9/23/19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3701849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12E44E3A-0A71-6C44-890D-A989D2B224DB}" type="datetimeFigureOut">
              <a:rPr lang="en-US" smtClean="0"/>
              <a:pPr/>
              <a:t>9/23/19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1622552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2E44E3A-0A71-6C44-890D-A989D2B224DB}" type="datetimeFigureOut">
              <a:rPr lang="en-US" smtClean="0"/>
              <a:pPr/>
              <a:t>9/23/19</a:t>
            </a:fld>
            <a:endParaRPr lang="en-US"/>
          </a:p>
        </p:txBody>
      </p:sp>
      <p:sp>
        <p:nvSpPr>
          <p:cNvPr id="6" name="Footer Placeholder 5"/>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1059044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2E44E3A-0A71-6C44-890D-A989D2B224DB}" type="datetimeFigureOut">
              <a:rPr lang="en-US" smtClean="0"/>
              <a:pPr/>
              <a:t>9/23/19</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299322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12E44E3A-0A71-6C44-890D-A989D2B224DB}" type="datetimeFigureOut">
              <a:rPr lang="en-US" smtClean="0"/>
              <a:pPr/>
              <a:t>9/23/19</a:t>
            </a:fld>
            <a:endParaRPr 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1761AFD2-C114-894D-A966-7EEA0421590F}" type="slidenum">
              <a:rPr lang="en-US" smtClean="0"/>
              <a:pPr/>
              <a:t>‹#›</a:t>
            </a:fld>
            <a:endParaRPr lang="en-US"/>
          </a:p>
        </p:txBody>
      </p:sp>
    </p:spTree>
    <p:extLst>
      <p:ext uri="{BB962C8B-B14F-4D97-AF65-F5344CB8AC3E}">
        <p14:creationId xmlns:p14="http://schemas.microsoft.com/office/powerpoint/2010/main" val="31918447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tif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s://www.google.com/url?sa=i&amp;rct=j&amp;q=&amp;esrc=s&amp;source=images&amp;cd=&amp;ved=2ahUKEwimzNWV6-bkAhWXnp4KHcyZCncQjRx6BAgBEAQ&amp;url=https%3A%2F%2Fwww.pbs.org%2Fwgbh%2Famericanexperience%2Ffeatures%2Fwilson-william-jennings-bryan%2F&amp;psig=AOvVaw3Tnl--9Lo-xjyEvzPIq4qH&amp;ust=1569324410824929"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google.com/url?sa=i&amp;rct=j&amp;q=&amp;esrc=s&amp;source=images&amp;cd=&amp;ved=2ahUKEwilzeGo7ObkAhWJqp4KHQWACyYQjRx6BAgBEAQ&amp;url=https%3A%2F%2Fwww.amazon.com%2Fpredicament-evolution-George-McCready-Price%2Fdp%2FB00085WXE8&amp;psig=AOvVaw2a8RcdX6nKCy4x5edqrtN1&amp;ust=1569324711981318" TargetMode="Externa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hyperlink" Target="https://www.google.com/url?sa=i&amp;rct=j&amp;q=&amp;esrc=s&amp;source=images&amp;cd=&amp;ved=2ahUKEwjpzrmu7ObkAhXBvJ4KHR9DBB4QjRx6BAgBEAQ&amp;url=https%3A%2F%2Fcreationwiki.org%2FGeorge_McCready_Price&amp;psig=AOvVaw2a8RcdX6nKCy4x5edqrtN1&amp;ust=1569324711981318"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tiff"/><Relationship Id="rId5" Type="http://schemas.openxmlformats.org/officeDocument/2006/relationships/image" Target="../media/image55.png"/><Relationship Id="rId4" Type="http://schemas.openxmlformats.org/officeDocument/2006/relationships/notesSlide" Target="../notesSlides/notesSlide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t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2.tiff"/></Relationships>
</file>

<file path=ppt/slides/_rels/slide5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FxsChoOfkAhXToFsKHdNhCjIQjRx6BAgBEAQ&amp;url=https%3A%2F%2Fwww.haaretz.com%2Fjewish%2F.premium-1917-general-allenby-shows-how-a-moral-man-conquers-jerusalem-1.5343853&amp;psig=AOvVaw3oOkWBe4sIQJ8OsLqzIZmE&amp;ust=1569338653159985"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5.tiff"/></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htriC7ebkAhVOuZ4KHe2mDR4QjRx6BAgBEAQ&amp;url=https%3A%2F%2Fwww.amazon.co.uk%2Fauthorized-vindicated-Benjamin-George-Wilkinson%2Fdp%2FB0008BOPEI&amp;psig=AOvVaw3tuQS5aSRVRX-y6AgaI_nt&amp;ust=1569324912593287" TargetMode="External"/><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1460976"/>
            <a:ext cx="7660994" cy="1828800"/>
          </a:xfrm>
        </p:spPr>
        <p:txBody>
          <a:bodyPr>
            <a:normAutofit/>
          </a:bodyPr>
          <a:lstStyle/>
          <a:p>
            <a:r>
              <a:rPr lang="en-US" dirty="0"/>
              <a:t>Adventism &amp; Fundamentalism: Part 1</a:t>
            </a:r>
          </a:p>
        </p:txBody>
      </p:sp>
      <p:sp>
        <p:nvSpPr>
          <p:cNvPr id="3" name="Subtitle 2"/>
          <p:cNvSpPr>
            <a:spLocks noGrp="1"/>
          </p:cNvSpPr>
          <p:nvPr>
            <p:ph type="subTitle" idx="1"/>
          </p:nvPr>
        </p:nvSpPr>
        <p:spPr/>
        <p:txBody>
          <a:bodyPr/>
          <a:lstStyle/>
          <a:p>
            <a:r>
              <a:rPr lang="en-US" dirty="0"/>
              <a:t>Michael W. Campbell, Ph.D.</a:t>
            </a:r>
          </a:p>
          <a:p>
            <a:r>
              <a:rPr lang="en-US" dirty="0" err="1"/>
              <a:t>mcampbell@swau.edu</a:t>
            </a:r>
            <a:endParaRPr lang="en-US" dirty="0"/>
          </a:p>
        </p:txBody>
      </p:sp>
      <p:pic>
        <p:nvPicPr>
          <p:cNvPr id="4" name="Picture 3">
            <a:extLst>
              <a:ext uri="{FF2B5EF4-FFF2-40B4-BE49-F238E27FC236}">
                <a16:creationId xmlns:a16="http://schemas.microsoft.com/office/drawing/2014/main" id="{841F029E-EFE7-5146-8EDD-7F314D01E6AF}"/>
              </a:ext>
            </a:extLst>
          </p:cNvPr>
          <p:cNvPicPr>
            <a:picLocks noChangeAspect="1"/>
          </p:cNvPicPr>
          <p:nvPr/>
        </p:nvPicPr>
        <p:blipFill>
          <a:blip r:embed="rId2"/>
          <a:stretch>
            <a:fillRect/>
          </a:stretch>
        </p:blipFill>
        <p:spPr>
          <a:xfrm>
            <a:off x="5461861" y="3703045"/>
            <a:ext cx="2644516" cy="21486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600" y="1629664"/>
            <a:ext cx="8178799" cy="3598671"/>
          </a:xfrm>
          <a:prstGeom prst="rect">
            <a:avLst/>
          </a:prstGeom>
        </p:spPr>
      </p:pic>
    </p:spTree>
    <p:extLst>
      <p:ext uri="{BB962C8B-B14F-4D97-AF65-F5344CB8AC3E}">
        <p14:creationId xmlns:p14="http://schemas.microsoft.com/office/powerpoint/2010/main" val="2752034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4" name="Rectangle 13">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8" name="Content Placeholder 4">
            <a:extLst>
              <a:ext uri="{FF2B5EF4-FFF2-40B4-BE49-F238E27FC236}">
                <a16:creationId xmlns:a16="http://schemas.microsoft.com/office/drawing/2014/main" id="{46B742E7-AD85-DA47-8321-5CF45133FC52}"/>
              </a:ext>
            </a:extLst>
          </p:cNvPr>
          <p:cNvPicPr>
            <a:picLocks noChangeAspect="1"/>
          </p:cNvPicPr>
          <p:nvPr/>
        </p:nvPicPr>
        <p:blipFill rotWithShape="1">
          <a:blip r:embed="rId3">
            <a:alphaModFix amt="35000"/>
            <a:extLst/>
          </a:blip>
          <a:srcRect t="18545" r="-2" b="30295"/>
          <a:stretch/>
        </p:blipFill>
        <p:spPr>
          <a:xfrm>
            <a:off x="355599" y="474133"/>
            <a:ext cx="8432801" cy="5909733"/>
          </a:xfrm>
          <a:prstGeom prst="rect">
            <a:avLst/>
          </a:prstGeom>
        </p:spPr>
      </p:pic>
      <p:sp>
        <p:nvSpPr>
          <p:cNvPr id="2" name="Title 1">
            <a:extLst>
              <a:ext uri="{FF2B5EF4-FFF2-40B4-BE49-F238E27FC236}">
                <a16:creationId xmlns:a16="http://schemas.microsoft.com/office/drawing/2014/main" id="{326BD8EF-9D68-5E4B-BD29-45921B2F7B97}"/>
              </a:ext>
            </a:extLst>
          </p:cNvPr>
          <p:cNvSpPr>
            <a:spLocks noGrp="1"/>
          </p:cNvSpPr>
          <p:nvPr>
            <p:ph type="title"/>
          </p:nvPr>
        </p:nvSpPr>
        <p:spPr>
          <a:xfrm>
            <a:off x="866215" y="2099733"/>
            <a:ext cx="6620434" cy="2677648"/>
          </a:xfrm>
        </p:spPr>
        <p:txBody>
          <a:bodyPr vert="horz" lIns="91440" tIns="45720" rIns="91440" bIns="45720" rtlCol="0" anchor="b">
            <a:normAutofit/>
          </a:bodyPr>
          <a:lstStyle/>
          <a:p>
            <a:r>
              <a:rPr lang="en-US" sz="5400">
                <a:solidFill>
                  <a:srgbClr val="FFFFFF"/>
                </a:solidFill>
              </a:rPr>
              <a:t>Margaret Rowen</a:t>
            </a:r>
          </a:p>
        </p:txBody>
      </p:sp>
      <p:sp>
        <p:nvSpPr>
          <p:cNvPr id="23" name="Rectangle 22">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64282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693F-761D-1444-B4A1-4D82C6E63EC6}"/>
              </a:ext>
            </a:extLst>
          </p:cNvPr>
          <p:cNvSpPr>
            <a:spLocks noGrp="1"/>
          </p:cNvSpPr>
          <p:nvPr>
            <p:ph type="title"/>
          </p:nvPr>
        </p:nvSpPr>
        <p:spPr/>
        <p:txBody>
          <a:bodyPr/>
          <a:lstStyle/>
          <a:p>
            <a:r>
              <a:rPr lang="en-US" dirty="0"/>
              <a:t>Margaret Rowen</a:t>
            </a:r>
          </a:p>
        </p:txBody>
      </p:sp>
      <p:sp>
        <p:nvSpPr>
          <p:cNvPr id="3" name="Content Placeholder 2">
            <a:extLst>
              <a:ext uri="{FF2B5EF4-FFF2-40B4-BE49-F238E27FC236}">
                <a16:creationId xmlns:a16="http://schemas.microsoft.com/office/drawing/2014/main" id="{6AA96396-7391-5D49-92CD-A59846508A2B}"/>
              </a:ext>
            </a:extLst>
          </p:cNvPr>
          <p:cNvSpPr>
            <a:spLocks noGrp="1"/>
          </p:cNvSpPr>
          <p:nvPr>
            <p:ph idx="1"/>
          </p:nvPr>
        </p:nvSpPr>
        <p:spPr/>
        <p:txBody>
          <a:bodyPr/>
          <a:lstStyle/>
          <a:p>
            <a:r>
              <a:rPr lang="en-US" dirty="0"/>
              <a:t>Converted from Methodism in 1912 and joined the South Side Los Angeles Church.</a:t>
            </a:r>
          </a:p>
          <a:p>
            <a:r>
              <a:rPr lang="en-US" dirty="0"/>
              <a:t>She claimed to receive a vision on June 22, 1916.</a:t>
            </a:r>
          </a:p>
          <a:p>
            <a:r>
              <a:rPr lang="en-US" dirty="0"/>
              <a:t>She began a periodical, </a:t>
            </a:r>
            <a:r>
              <a:rPr lang="en-US" i="1" dirty="0"/>
              <a:t>The Reform Advocate and Prayer Band Appeal</a:t>
            </a:r>
            <a:r>
              <a:rPr lang="en-US" dirty="0"/>
              <a:t>. She also authored a tract, </a:t>
            </a:r>
            <a:r>
              <a:rPr lang="en-US" i="1" dirty="0"/>
              <a:t>A Stirring Message for the Time</a:t>
            </a:r>
            <a:r>
              <a:rPr lang="en-US" dirty="0"/>
              <a:t> (1918).</a:t>
            </a:r>
          </a:p>
          <a:p>
            <a:r>
              <a:rPr lang="en-US" dirty="0"/>
              <a:t>The Southern California Conference investigated her claims, but they were inconclusive. By 1918 A. G. </a:t>
            </a:r>
            <a:r>
              <a:rPr lang="en-US" dirty="0" err="1"/>
              <a:t>Daniells</a:t>
            </a:r>
            <a:r>
              <a:rPr lang="en-US" dirty="0"/>
              <a:t> concluded that her visions were not of heavenly origin. On Nov. 15, 1919, she with Bert B. </a:t>
            </a:r>
            <a:r>
              <a:rPr lang="en-US" dirty="0" err="1"/>
              <a:t>Fullmer</a:t>
            </a:r>
            <a:r>
              <a:rPr lang="en-US" dirty="0"/>
              <a:t>, and two others were disfellowshipped.</a:t>
            </a:r>
          </a:p>
        </p:txBody>
      </p:sp>
    </p:spTree>
    <p:extLst>
      <p:ext uri="{BB962C8B-B14F-4D97-AF65-F5344CB8AC3E}">
        <p14:creationId xmlns:p14="http://schemas.microsoft.com/office/powerpoint/2010/main" val="2441724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FD16-1AB7-8544-8756-AD66D4188C23}"/>
              </a:ext>
            </a:extLst>
          </p:cNvPr>
          <p:cNvSpPr>
            <a:spLocks noGrp="1"/>
          </p:cNvSpPr>
          <p:nvPr>
            <p:ph type="title"/>
          </p:nvPr>
        </p:nvSpPr>
        <p:spPr>
          <a:xfrm>
            <a:off x="865970" y="927098"/>
            <a:ext cx="6343672" cy="709865"/>
          </a:xfrm>
        </p:spPr>
        <p:txBody>
          <a:bodyPr/>
          <a:lstStyle/>
          <a:p>
            <a:endParaRPr lang="en-US"/>
          </a:p>
        </p:txBody>
      </p:sp>
      <p:sp>
        <p:nvSpPr>
          <p:cNvPr id="3" name="Content Placeholder 2">
            <a:extLst>
              <a:ext uri="{FF2B5EF4-FFF2-40B4-BE49-F238E27FC236}">
                <a16:creationId xmlns:a16="http://schemas.microsoft.com/office/drawing/2014/main" id="{A1320444-BD6A-DB47-A7A7-97BA22824CFE}"/>
              </a:ext>
            </a:extLst>
          </p:cNvPr>
          <p:cNvSpPr>
            <a:spLocks noGrp="1"/>
          </p:cNvSpPr>
          <p:nvPr>
            <p:ph idx="1"/>
          </p:nvPr>
        </p:nvSpPr>
        <p:spPr>
          <a:xfrm>
            <a:off x="864382" y="2489200"/>
            <a:ext cx="6345260" cy="3530600"/>
          </a:xfrm>
        </p:spPr>
        <p:txBody>
          <a:bodyPr/>
          <a:lstStyle/>
          <a:p>
            <a:endParaRPr lang="en-US"/>
          </a:p>
        </p:txBody>
      </p:sp>
      <p:pic>
        <p:nvPicPr>
          <p:cNvPr id="4" name="Picture 3">
            <a:extLst>
              <a:ext uri="{FF2B5EF4-FFF2-40B4-BE49-F238E27FC236}">
                <a16:creationId xmlns:a16="http://schemas.microsoft.com/office/drawing/2014/main" id="{B72BD5DB-BC78-384C-B516-1F8DFBACD60C}"/>
              </a:ext>
            </a:extLst>
          </p:cNvPr>
          <p:cNvPicPr>
            <a:picLocks noChangeAspect="1"/>
          </p:cNvPicPr>
          <p:nvPr/>
        </p:nvPicPr>
        <p:blipFill>
          <a:blip r:embed="rId2"/>
          <a:stretch>
            <a:fillRect/>
          </a:stretch>
        </p:blipFill>
        <p:spPr>
          <a:xfrm>
            <a:off x="0" y="30480"/>
            <a:ext cx="4468613" cy="6858000"/>
          </a:xfrm>
          <a:prstGeom prst="rect">
            <a:avLst/>
          </a:prstGeom>
        </p:spPr>
      </p:pic>
      <p:pic>
        <p:nvPicPr>
          <p:cNvPr id="5" name="Picture 4">
            <a:extLst>
              <a:ext uri="{FF2B5EF4-FFF2-40B4-BE49-F238E27FC236}">
                <a16:creationId xmlns:a16="http://schemas.microsoft.com/office/drawing/2014/main" id="{0A7875B9-628E-4142-B98D-DDD8098C4FF9}"/>
              </a:ext>
            </a:extLst>
          </p:cNvPr>
          <p:cNvPicPr>
            <a:picLocks noChangeAspect="1"/>
          </p:cNvPicPr>
          <p:nvPr/>
        </p:nvPicPr>
        <p:blipFill>
          <a:blip r:embed="rId3"/>
          <a:stretch>
            <a:fillRect/>
          </a:stretch>
        </p:blipFill>
        <p:spPr>
          <a:xfrm>
            <a:off x="4572000" y="1920239"/>
            <a:ext cx="4653235" cy="2712477"/>
          </a:xfrm>
          <a:prstGeom prst="rect">
            <a:avLst/>
          </a:prstGeom>
        </p:spPr>
      </p:pic>
    </p:spTree>
    <p:extLst>
      <p:ext uri="{BB962C8B-B14F-4D97-AF65-F5344CB8AC3E}">
        <p14:creationId xmlns:p14="http://schemas.microsoft.com/office/powerpoint/2010/main" val="2915264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5" name="Freeform: Shape 14">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7"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AE133C0E-DEE0-EB4D-BF68-4E3F40DFFB39}"/>
              </a:ext>
            </a:extLst>
          </p:cNvPr>
          <p:cNvSpPr>
            <a:spLocks noGrp="1"/>
          </p:cNvSpPr>
          <p:nvPr>
            <p:ph type="title"/>
          </p:nvPr>
        </p:nvSpPr>
        <p:spPr>
          <a:xfrm>
            <a:off x="866216" y="973668"/>
            <a:ext cx="2206657" cy="1020232"/>
          </a:xfrm>
        </p:spPr>
        <p:txBody>
          <a:bodyPr>
            <a:normAutofit fontScale="90000"/>
          </a:bodyPr>
          <a:lstStyle/>
          <a:p>
            <a:r>
              <a:rPr lang="en-US" dirty="0">
                <a:solidFill>
                  <a:srgbClr val="EBEBEB"/>
                </a:solidFill>
              </a:rPr>
              <a:t>Second Advent</a:t>
            </a:r>
          </a:p>
        </p:txBody>
      </p:sp>
      <p:pic>
        <p:nvPicPr>
          <p:cNvPr id="8" name="Content Placeholder 4">
            <a:extLst>
              <a:ext uri="{FF2B5EF4-FFF2-40B4-BE49-F238E27FC236}">
                <a16:creationId xmlns:a16="http://schemas.microsoft.com/office/drawing/2014/main" id="{CF294C7B-F636-A343-ABB6-772E65B046EC}"/>
              </a:ext>
            </a:extLst>
          </p:cNvPr>
          <p:cNvPicPr>
            <a:picLocks noChangeAspect="1"/>
          </p:cNvPicPr>
          <p:nvPr/>
        </p:nvPicPr>
        <p:blipFill>
          <a:blip r:embed="rId3"/>
          <a:stretch>
            <a:fillRect/>
          </a:stretch>
        </p:blipFill>
        <p:spPr>
          <a:xfrm>
            <a:off x="4619184" y="803751"/>
            <a:ext cx="3347192" cy="5250498"/>
          </a:xfrm>
          <a:prstGeom prst="rect">
            <a:avLst/>
          </a:prstGeom>
        </p:spPr>
      </p:pic>
      <p:sp>
        <p:nvSpPr>
          <p:cNvPr id="19" name="Rectangle 18">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 name="Content Placeholder 6" descr="A close up of a newspaper&#13;&#10;&#13;&#10;Description automatically generated">
            <a:extLst>
              <a:ext uri="{FF2B5EF4-FFF2-40B4-BE49-F238E27FC236}">
                <a16:creationId xmlns:a16="http://schemas.microsoft.com/office/drawing/2014/main" id="{13C19C06-1B13-5244-B1D0-7A5638C9EBE0}"/>
              </a:ext>
            </a:extLst>
          </p:cNvPr>
          <p:cNvPicPr>
            <a:picLocks noGrp="1" noChangeAspect="1"/>
          </p:cNvPicPr>
          <p:nvPr>
            <p:ph idx="1"/>
          </p:nvPr>
        </p:nvPicPr>
        <p:blipFill>
          <a:blip r:embed="rId4"/>
          <a:stretch>
            <a:fillRect/>
          </a:stretch>
        </p:blipFill>
        <p:spPr>
          <a:xfrm>
            <a:off x="866775" y="2585776"/>
            <a:ext cx="2349500" cy="2969148"/>
          </a:xfrm>
        </p:spPr>
      </p:pic>
      <p:sp>
        <p:nvSpPr>
          <p:cNvPr id="25"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367583087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C9AAB-D63B-474B-829D-C58AF207115E}"/>
              </a:ext>
            </a:extLst>
          </p:cNvPr>
          <p:cNvSpPr>
            <a:spLocks noGrp="1"/>
          </p:cNvSpPr>
          <p:nvPr>
            <p:ph type="title"/>
          </p:nvPr>
        </p:nvSpPr>
        <p:spPr/>
        <p:txBody>
          <a:bodyPr/>
          <a:lstStyle/>
          <a:p>
            <a:endParaRPr lang="en-US"/>
          </a:p>
        </p:txBody>
      </p:sp>
      <p:pic>
        <p:nvPicPr>
          <p:cNvPr id="5" name="Content Placeholder 4" descr="A close up of a newspaper&#13;&#10;&#13;&#10;Description automatically generated">
            <a:extLst>
              <a:ext uri="{FF2B5EF4-FFF2-40B4-BE49-F238E27FC236}">
                <a16:creationId xmlns:a16="http://schemas.microsoft.com/office/drawing/2014/main" id="{775CB8ED-6A61-7D4D-838D-C91A1682AD3D}"/>
              </a:ext>
            </a:extLst>
          </p:cNvPr>
          <p:cNvPicPr>
            <a:picLocks noGrp="1" noChangeAspect="1"/>
          </p:cNvPicPr>
          <p:nvPr>
            <p:ph idx="1"/>
          </p:nvPr>
        </p:nvPicPr>
        <p:blipFill>
          <a:blip r:embed="rId2"/>
          <a:stretch>
            <a:fillRect/>
          </a:stretch>
        </p:blipFill>
        <p:spPr>
          <a:xfrm>
            <a:off x="2392846" y="-6736"/>
            <a:ext cx="4358308" cy="6864736"/>
          </a:xfrm>
        </p:spPr>
      </p:pic>
    </p:spTree>
    <p:extLst>
      <p:ext uri="{BB962C8B-B14F-4D97-AF65-F5344CB8AC3E}">
        <p14:creationId xmlns:p14="http://schemas.microsoft.com/office/powerpoint/2010/main" val="1078911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in a newspaper&#13;&#10;&#13;&#10;Description automatically generated">
            <a:extLst>
              <a:ext uri="{FF2B5EF4-FFF2-40B4-BE49-F238E27FC236}">
                <a16:creationId xmlns:a16="http://schemas.microsoft.com/office/drawing/2014/main" id="{09AD8457-3BAD-5841-A870-C47C86BD4C15}"/>
              </a:ext>
            </a:extLst>
          </p:cNvPr>
          <p:cNvPicPr>
            <a:picLocks noGrp="1" noChangeAspect="1"/>
          </p:cNvPicPr>
          <p:nvPr>
            <p:ph idx="1"/>
          </p:nvPr>
        </p:nvPicPr>
        <p:blipFill>
          <a:blip r:embed="rId3"/>
          <a:stretch>
            <a:fillRect/>
          </a:stretch>
        </p:blipFill>
        <p:spPr>
          <a:xfrm>
            <a:off x="4105173" y="643465"/>
            <a:ext cx="4275793" cy="5571067"/>
          </a:xfrm>
          <a:prstGeom prst="rect">
            <a:avLst/>
          </a:prstGeom>
        </p:spPr>
      </p:pic>
      <p:pic>
        <p:nvPicPr>
          <p:cNvPr id="3" name="Picture 2" descr="A close up of a newspaper&#13;&#10;&#13;&#10;Description automatically generated">
            <a:extLst>
              <a:ext uri="{FF2B5EF4-FFF2-40B4-BE49-F238E27FC236}">
                <a16:creationId xmlns:a16="http://schemas.microsoft.com/office/drawing/2014/main" id="{6288306D-B926-9C4F-876F-95E0A451F5C0}"/>
              </a:ext>
            </a:extLst>
          </p:cNvPr>
          <p:cNvPicPr>
            <a:picLocks noChangeAspect="1"/>
          </p:cNvPicPr>
          <p:nvPr/>
        </p:nvPicPr>
        <p:blipFill>
          <a:blip r:embed="rId4"/>
          <a:stretch>
            <a:fillRect/>
          </a:stretch>
        </p:blipFill>
        <p:spPr>
          <a:xfrm>
            <a:off x="407604" y="-1"/>
            <a:ext cx="2934536" cy="6858000"/>
          </a:xfrm>
          <a:prstGeom prst="rect">
            <a:avLst/>
          </a:prstGeom>
        </p:spPr>
      </p:pic>
    </p:spTree>
    <p:extLst>
      <p:ext uri="{BB962C8B-B14F-4D97-AF65-F5344CB8AC3E}">
        <p14:creationId xmlns:p14="http://schemas.microsoft.com/office/powerpoint/2010/main" val="441954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1" name="Rectangle 30">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1686AEB-7855-B446-8B51-3A6BF4ACCDBE}"/>
              </a:ext>
            </a:extLst>
          </p:cNvPr>
          <p:cNvSpPr>
            <a:spLocks noGrp="1"/>
          </p:cNvSpPr>
          <p:nvPr>
            <p:ph type="title"/>
          </p:nvPr>
        </p:nvSpPr>
        <p:spPr>
          <a:xfrm>
            <a:off x="5669281" y="1113062"/>
            <a:ext cx="2988022" cy="3281957"/>
          </a:xfrm>
        </p:spPr>
        <p:txBody>
          <a:bodyPr vert="horz" lIns="91440" tIns="45720" rIns="91440" bIns="45720" rtlCol="0" anchor="b">
            <a:normAutofit/>
          </a:bodyPr>
          <a:lstStyle/>
          <a:p>
            <a:r>
              <a:rPr lang="en-US" sz="5400" b="0" i="0" kern="1200" dirty="0">
                <a:solidFill>
                  <a:srgbClr val="EBEBEB"/>
                </a:solidFill>
                <a:latin typeface="+mj-lt"/>
                <a:ea typeface="+mj-ea"/>
                <a:cs typeface="+mj-cs"/>
              </a:rPr>
              <a:t>Caught</a:t>
            </a:r>
          </a:p>
        </p:txBody>
      </p:sp>
      <p:pic>
        <p:nvPicPr>
          <p:cNvPr id="5" name="Content Placeholder 4" descr="A close up of a newspaper&#10;&#10;Description automatically generated">
            <a:extLst>
              <a:ext uri="{FF2B5EF4-FFF2-40B4-BE49-F238E27FC236}">
                <a16:creationId xmlns:a16="http://schemas.microsoft.com/office/drawing/2014/main" id="{2C83CB7C-D4F8-3143-ACFC-BB8808263FB5}"/>
              </a:ext>
            </a:extLst>
          </p:cNvPr>
          <p:cNvPicPr>
            <a:picLocks noGrp="1" noChangeAspect="1"/>
          </p:cNvPicPr>
          <p:nvPr>
            <p:ph idx="1"/>
          </p:nvPr>
        </p:nvPicPr>
        <p:blipFill>
          <a:blip r:embed="rId3"/>
          <a:stretch>
            <a:fillRect/>
          </a:stretch>
        </p:blipFill>
        <p:spPr>
          <a:xfrm>
            <a:off x="2472023" y="340797"/>
            <a:ext cx="2099977" cy="617640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58988356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close up of text on a white background&#13;&#10;&#13;&#10;Description automatically generated">
            <a:extLst>
              <a:ext uri="{FF2B5EF4-FFF2-40B4-BE49-F238E27FC236}">
                <a16:creationId xmlns:a16="http://schemas.microsoft.com/office/drawing/2014/main" id="{3E277B9D-9DE5-CB4C-96FE-D4F80BFEE535}"/>
              </a:ext>
            </a:extLst>
          </p:cNvPr>
          <p:cNvPicPr>
            <a:picLocks noGrp="1" noChangeAspect="1"/>
          </p:cNvPicPr>
          <p:nvPr>
            <p:ph idx="1"/>
          </p:nvPr>
        </p:nvPicPr>
        <p:blipFill rotWithShape="1">
          <a:blip r:embed="rId2"/>
          <a:srcRect l="42333" r="1" b="1"/>
          <a:stretch/>
        </p:blipFill>
        <p:spPr>
          <a:xfrm>
            <a:off x="20" y="10"/>
            <a:ext cx="9143980" cy="6857990"/>
          </a:xfrm>
          <a:prstGeom prst="rect">
            <a:avLst/>
          </a:prstGeom>
        </p:spPr>
      </p:pic>
    </p:spTree>
    <p:extLst>
      <p:ext uri="{BB962C8B-B14F-4D97-AF65-F5344CB8AC3E}">
        <p14:creationId xmlns:p14="http://schemas.microsoft.com/office/powerpoint/2010/main" val="116014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3" name="Rectangle 12">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1B9CC3E5-EA42-4393-A2C0-5192B91BD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newspaper&#13;&#10;&#13;&#10;Description automatically generated">
            <a:extLst>
              <a:ext uri="{FF2B5EF4-FFF2-40B4-BE49-F238E27FC236}">
                <a16:creationId xmlns:a16="http://schemas.microsoft.com/office/drawing/2014/main" id="{749930C4-5597-E54B-9FD1-9746582B42CC}"/>
              </a:ext>
            </a:extLst>
          </p:cNvPr>
          <p:cNvPicPr>
            <a:picLocks noChangeAspect="1"/>
          </p:cNvPicPr>
          <p:nvPr/>
        </p:nvPicPr>
        <p:blipFill>
          <a:blip r:embed="rId3"/>
          <a:stretch>
            <a:fillRect/>
          </a:stretch>
        </p:blipFill>
        <p:spPr>
          <a:xfrm>
            <a:off x="420832" y="1254141"/>
            <a:ext cx="4086083" cy="1879598"/>
          </a:xfrm>
          <a:prstGeom prst="roundRect">
            <a:avLst>
              <a:gd name="adj" fmla="val 0"/>
            </a:avLst>
          </a:prstGeom>
          <a:effectLst/>
        </p:spPr>
      </p:pic>
      <p:sp>
        <p:nvSpPr>
          <p:cNvPr id="20" name="Rectangle 19">
            <a:extLst>
              <a:ext uri="{FF2B5EF4-FFF2-40B4-BE49-F238E27FC236}">
                <a16:creationId xmlns:a16="http://schemas.microsoft.com/office/drawing/2014/main" id="{FB8DBC8E-FBA7-466C-8D97-75B15FBE9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text, newspaper&#10;&#10;Description automatically generated">
            <a:extLst>
              <a:ext uri="{FF2B5EF4-FFF2-40B4-BE49-F238E27FC236}">
                <a16:creationId xmlns:a16="http://schemas.microsoft.com/office/drawing/2014/main" id="{2CDFBA8D-F7B8-774B-A81C-971B83045FC0}"/>
              </a:ext>
            </a:extLst>
          </p:cNvPr>
          <p:cNvPicPr>
            <a:picLocks noGrp="1" noChangeAspect="1"/>
          </p:cNvPicPr>
          <p:nvPr>
            <p:ph idx="1"/>
          </p:nvPr>
        </p:nvPicPr>
        <p:blipFill>
          <a:blip r:embed="rId4"/>
          <a:stretch>
            <a:fillRect/>
          </a:stretch>
        </p:blipFill>
        <p:spPr>
          <a:xfrm>
            <a:off x="4629709" y="1100662"/>
            <a:ext cx="4027592" cy="2184968"/>
          </a:xfrm>
          <a:prstGeom prst="roundRect">
            <a:avLst>
              <a:gd name="adj" fmla="val 0"/>
            </a:avLst>
          </a:prstGeom>
          <a:effectLst/>
        </p:spPr>
      </p:pic>
      <p:sp>
        <p:nvSpPr>
          <p:cNvPr id="22" name="Freeform: Shape 21">
            <a:extLst>
              <a:ext uri="{FF2B5EF4-FFF2-40B4-BE49-F238E27FC236}">
                <a16:creationId xmlns:a16="http://schemas.microsoft.com/office/drawing/2014/main" id="{E6FFF64E-1FE4-4AE0-9D62-567AA183C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133850"/>
            <a:ext cx="84582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4" name="Freeform 5">
            <a:extLst>
              <a:ext uri="{FF2B5EF4-FFF2-40B4-BE49-F238E27FC236}">
                <a16:creationId xmlns:a16="http://schemas.microsoft.com/office/drawing/2014/main" id="{9C80E52D-DE5C-4267-9C99-8741F2E42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197825" y="4117124"/>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E504D786-257F-BB49-BD98-8339327BBEAA}"/>
              </a:ext>
            </a:extLst>
          </p:cNvPr>
          <p:cNvSpPr>
            <a:spLocks noGrp="1"/>
          </p:cNvSpPr>
          <p:nvPr>
            <p:ph type="title"/>
          </p:nvPr>
        </p:nvSpPr>
        <p:spPr>
          <a:xfrm>
            <a:off x="487481" y="4517136"/>
            <a:ext cx="8169821" cy="1174947"/>
          </a:xfrm>
        </p:spPr>
        <p:txBody>
          <a:bodyPr vert="horz" lIns="91440" tIns="45720" rIns="91440" bIns="45720" rtlCol="0" anchor="b">
            <a:normAutofit/>
          </a:bodyPr>
          <a:lstStyle/>
          <a:p>
            <a:r>
              <a:rPr lang="en-US" sz="5200" b="0" i="0" kern="1200" dirty="0">
                <a:solidFill>
                  <a:schemeClr val="bg2"/>
                </a:solidFill>
                <a:latin typeface="+mj-lt"/>
                <a:ea typeface="+mj-ea"/>
                <a:cs typeface="+mj-cs"/>
              </a:rPr>
              <a:t>Accomplices</a:t>
            </a:r>
          </a:p>
        </p:txBody>
      </p:sp>
    </p:spTree>
    <p:extLst>
      <p:ext uri="{BB962C8B-B14F-4D97-AF65-F5344CB8AC3E}">
        <p14:creationId xmlns:p14="http://schemas.microsoft.com/office/powerpoint/2010/main" val="1997429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le of fruit&#10;&#10;Description automatically generated">
            <a:extLst>
              <a:ext uri="{FF2B5EF4-FFF2-40B4-BE49-F238E27FC236}">
                <a16:creationId xmlns:a16="http://schemas.microsoft.com/office/drawing/2014/main" id="{501072EB-2A95-714C-9181-A3DE632312C9}"/>
              </a:ext>
            </a:extLst>
          </p:cNvPr>
          <p:cNvPicPr>
            <a:picLocks noGrp="1" noChangeAspect="1"/>
          </p:cNvPicPr>
          <p:nvPr>
            <p:ph idx="1"/>
          </p:nvPr>
        </p:nvPicPr>
        <p:blipFill rotWithShape="1">
          <a:blip r:embed="rId2"/>
          <a:srcRect t="8026" b="16974"/>
          <a:stretch/>
        </p:blipFill>
        <p:spPr>
          <a:xfrm>
            <a:off x="482600" y="1128712"/>
            <a:ext cx="8178799" cy="4600574"/>
          </a:xfrm>
          <a:prstGeom prst="rect">
            <a:avLst/>
          </a:prstGeom>
        </p:spPr>
      </p:pic>
    </p:spTree>
    <p:extLst>
      <p:ext uri="{BB962C8B-B14F-4D97-AF65-F5344CB8AC3E}">
        <p14:creationId xmlns:p14="http://schemas.microsoft.com/office/powerpoint/2010/main" val="543897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1" name="Rectangle 1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31D248D0-90D8-4EAF-84EE-DA38685188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D0E2407-ECE7-AD41-9E2B-33CFB1FDEEE1}"/>
              </a:ext>
            </a:extLst>
          </p:cNvPr>
          <p:cNvSpPr>
            <a:spLocks noGrp="1"/>
          </p:cNvSpPr>
          <p:nvPr>
            <p:ph type="title"/>
          </p:nvPr>
        </p:nvSpPr>
        <p:spPr>
          <a:xfrm>
            <a:off x="487482" y="3739568"/>
            <a:ext cx="8169820" cy="1915940"/>
          </a:xfrm>
        </p:spPr>
        <p:txBody>
          <a:bodyPr vert="horz" lIns="91440" tIns="45720" rIns="91440" bIns="45720" rtlCol="0" anchor="b">
            <a:normAutofit/>
          </a:bodyPr>
          <a:lstStyle/>
          <a:p>
            <a:pPr algn="ctr"/>
            <a:r>
              <a:rPr lang="en-US" sz="5700" b="0" i="0" kern="1200">
                <a:solidFill>
                  <a:srgbClr val="EBEBEB"/>
                </a:solidFill>
                <a:latin typeface="+mj-lt"/>
                <a:ea typeface="+mj-ea"/>
                <a:cs typeface="+mj-cs"/>
              </a:rPr>
              <a:t>Prison Record</a:t>
            </a:r>
          </a:p>
        </p:txBody>
      </p:sp>
      <p:pic>
        <p:nvPicPr>
          <p:cNvPr id="7" name="Content Placeholder 3">
            <a:extLst>
              <a:ext uri="{FF2B5EF4-FFF2-40B4-BE49-F238E27FC236}">
                <a16:creationId xmlns:a16="http://schemas.microsoft.com/office/drawing/2014/main" id="{BC8BFF02-93F2-EC47-B8DD-9E6B6B7D3FDE}"/>
              </a:ext>
            </a:extLst>
          </p:cNvPr>
          <p:cNvPicPr>
            <a:picLocks noGrp="1" noChangeAspect="1"/>
          </p:cNvPicPr>
          <p:nvPr>
            <p:ph idx="1"/>
          </p:nvPr>
        </p:nvPicPr>
        <p:blipFill>
          <a:blip r:embed="rId3"/>
          <a:stretch>
            <a:fillRect/>
          </a:stretch>
        </p:blipFill>
        <p:spPr>
          <a:xfrm>
            <a:off x="644386" y="1860763"/>
            <a:ext cx="7855227" cy="1767425"/>
          </a:xfrm>
          <a:prstGeom prst="roundRect">
            <a:avLst>
              <a:gd name="adj" fmla="val 1858"/>
            </a:avLst>
          </a:prstGeom>
          <a:effectLst>
            <a:outerShdw blurRad="50800" dist="50800" dir="5400000" algn="tl" rotWithShape="0">
              <a:srgbClr val="000000">
                <a:alpha val="43000"/>
              </a:srgbClr>
            </a:outerShdw>
          </a:effectLst>
        </p:spPr>
      </p:pic>
      <p:sp>
        <p:nvSpPr>
          <p:cNvPr id="18" name="Rectangle 17">
            <a:extLst>
              <a:ext uri="{FF2B5EF4-FFF2-40B4-BE49-F238E27FC236}">
                <a16:creationId xmlns:a16="http://schemas.microsoft.com/office/drawing/2014/main" id="{0775805F-9E56-4330-9EA3-04D38DCEC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6910259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38" name="Rectangle 37">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1" name="Rectangle 40">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3"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45" name="Rectangle 44">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D229F57-4930-1F44-B160-51716F6B6E24}"/>
              </a:ext>
            </a:extLst>
          </p:cNvPr>
          <p:cNvSpPr>
            <a:spLocks noGrp="1"/>
          </p:cNvSpPr>
          <p:nvPr>
            <p:ph type="title"/>
          </p:nvPr>
        </p:nvSpPr>
        <p:spPr>
          <a:xfrm>
            <a:off x="6120579" y="1113062"/>
            <a:ext cx="2536723" cy="3281957"/>
          </a:xfrm>
        </p:spPr>
        <p:txBody>
          <a:bodyPr vert="horz" lIns="91440" tIns="45720" rIns="91440" bIns="45720" rtlCol="0" anchor="b">
            <a:normAutofit/>
          </a:bodyPr>
          <a:lstStyle/>
          <a:p>
            <a:r>
              <a:rPr lang="en-US" sz="5400" b="0" i="0" kern="1200" dirty="0">
                <a:solidFill>
                  <a:srgbClr val="EBEBEB"/>
                </a:solidFill>
                <a:latin typeface="+mj-lt"/>
                <a:ea typeface="+mj-ea"/>
                <a:cs typeface="+mj-cs"/>
              </a:rPr>
              <a:t>Dr. </a:t>
            </a:r>
            <a:r>
              <a:rPr lang="en-US" sz="5400" b="0" i="0" kern="1200" dirty="0" err="1">
                <a:solidFill>
                  <a:srgbClr val="EBEBEB"/>
                </a:solidFill>
                <a:latin typeface="+mj-lt"/>
                <a:ea typeface="+mj-ea"/>
                <a:cs typeface="+mj-cs"/>
              </a:rPr>
              <a:t>Fullmer</a:t>
            </a:r>
            <a:endParaRPr lang="en-US" sz="5400" b="0" i="0" kern="1200" dirty="0">
              <a:solidFill>
                <a:srgbClr val="EBEBEB"/>
              </a:solidFill>
              <a:latin typeface="+mj-lt"/>
              <a:ea typeface="+mj-ea"/>
              <a:cs typeface="+mj-cs"/>
            </a:endParaRPr>
          </a:p>
        </p:txBody>
      </p:sp>
      <p:pic>
        <p:nvPicPr>
          <p:cNvPr id="34" name="Content Placeholder 10" descr="A close up of a newspaper&#13;&#10;&#13;&#10;Description automatically generated">
            <a:extLst>
              <a:ext uri="{FF2B5EF4-FFF2-40B4-BE49-F238E27FC236}">
                <a16:creationId xmlns:a16="http://schemas.microsoft.com/office/drawing/2014/main" id="{FBEEB94E-7D16-4A41-8D8C-7DD609463061}"/>
              </a:ext>
            </a:extLst>
          </p:cNvPr>
          <p:cNvPicPr>
            <a:picLocks noGrp="1" noChangeAspect="1"/>
          </p:cNvPicPr>
          <p:nvPr>
            <p:ph idx="1"/>
          </p:nvPr>
        </p:nvPicPr>
        <p:blipFill>
          <a:blip r:embed="rId3"/>
          <a:stretch>
            <a:fillRect/>
          </a:stretch>
        </p:blipFill>
        <p:spPr>
          <a:xfrm>
            <a:off x="2276741" y="305343"/>
            <a:ext cx="2536723" cy="1056968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68050376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5BC9BA82-1ACB-F241-8DD7-DB1472603417}"/>
              </a:ext>
            </a:extLst>
          </p:cNvPr>
          <p:cNvPicPr>
            <a:picLocks noGrp="1" noChangeAspect="1"/>
          </p:cNvPicPr>
          <p:nvPr>
            <p:ph idx="1"/>
          </p:nvPr>
        </p:nvPicPr>
        <p:blipFill rotWithShape="1">
          <a:blip r:embed="rId2"/>
          <a:srcRect t="16301" b="27449"/>
          <a:stretch/>
        </p:blipFill>
        <p:spPr>
          <a:xfrm>
            <a:off x="20" y="10"/>
            <a:ext cx="9143980" cy="6857990"/>
          </a:xfrm>
          <a:prstGeom prst="rect">
            <a:avLst/>
          </a:prstGeom>
        </p:spPr>
      </p:pic>
    </p:spTree>
    <p:extLst>
      <p:ext uri="{BB962C8B-B14F-4D97-AF65-F5344CB8AC3E}">
        <p14:creationId xmlns:p14="http://schemas.microsoft.com/office/powerpoint/2010/main" val="873238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627B77C1-5EA1-A24A-B250-062EE71B0687}"/>
              </a:ext>
            </a:extLst>
          </p:cNvPr>
          <p:cNvSpPr>
            <a:spLocks noGrp="1"/>
          </p:cNvSpPr>
          <p:nvPr>
            <p:ph type="title"/>
          </p:nvPr>
        </p:nvSpPr>
        <p:spPr>
          <a:xfrm>
            <a:off x="750279" y="1209957"/>
            <a:ext cx="2275935" cy="4438087"/>
          </a:xfrm>
        </p:spPr>
        <p:txBody>
          <a:bodyPr anchor="ctr">
            <a:normAutofit/>
          </a:bodyPr>
          <a:lstStyle/>
          <a:p>
            <a:pPr algn="r"/>
            <a:r>
              <a:rPr lang="en-US" sz="2800">
                <a:solidFill>
                  <a:schemeClr val="tx1"/>
                </a:solidFill>
              </a:rPr>
              <a:t>Tests of a Prophet</a:t>
            </a: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5BC0AFE-C74E-A147-B84C-78D536727735}"/>
              </a:ext>
            </a:extLst>
          </p:cNvPr>
          <p:cNvSpPr>
            <a:spLocks noGrp="1"/>
          </p:cNvSpPr>
          <p:nvPr>
            <p:ph idx="1"/>
          </p:nvPr>
        </p:nvSpPr>
        <p:spPr>
          <a:xfrm>
            <a:off x="3508818" y="1059025"/>
            <a:ext cx="3976641" cy="4739950"/>
          </a:xfrm>
        </p:spPr>
        <p:txBody>
          <a:bodyPr anchor="ctr">
            <a:normAutofit/>
          </a:bodyPr>
          <a:lstStyle/>
          <a:p>
            <a:pPr>
              <a:buFont typeface="+mj-lt"/>
              <a:buAutoNum type="arabicPeriod"/>
            </a:pPr>
            <a:r>
              <a:rPr lang="en-US" dirty="0">
                <a:solidFill>
                  <a:schemeClr val="tx1"/>
                </a:solidFill>
              </a:rPr>
              <a:t>“To the law and to the testimony: if they speak not according to this word, it is because there is no light in them” (Isaiah 8:20).</a:t>
            </a:r>
          </a:p>
          <a:p>
            <a:pPr>
              <a:buFont typeface="+mj-lt"/>
              <a:buAutoNum type="arabicPeriod"/>
            </a:pPr>
            <a:r>
              <a:rPr lang="en-US" dirty="0">
                <a:solidFill>
                  <a:schemeClr val="tx1"/>
                </a:solidFill>
              </a:rPr>
              <a:t>“By your fruits you shall know them” (Matthew 7:20)</a:t>
            </a:r>
          </a:p>
          <a:p>
            <a:pPr>
              <a:buFont typeface="+mj-lt"/>
              <a:buAutoNum type="arabicPeriod"/>
            </a:pPr>
            <a:r>
              <a:rPr lang="en-US" dirty="0">
                <a:solidFill>
                  <a:schemeClr val="tx1"/>
                </a:solidFill>
              </a:rPr>
              <a:t>“When the word of the prophet shall come to pass, then shall the prophet be known, that the Lord has truly sent him” (Jeremiah 28:9).</a:t>
            </a:r>
          </a:p>
          <a:p>
            <a:pPr>
              <a:buFont typeface="+mj-lt"/>
              <a:buAutoNum type="arabicPeriod"/>
            </a:pPr>
            <a:r>
              <a:rPr lang="en-US" dirty="0">
                <a:solidFill>
                  <a:schemeClr val="tx1"/>
                </a:solidFill>
              </a:rPr>
              <a:t>“Every spirit that confesses that Jesus Christ is come in the flesh is of God” (1 John 4:2)</a:t>
            </a:r>
          </a:p>
          <a:p>
            <a:endParaRPr lang="en-US" dirty="0">
              <a:solidFill>
                <a:schemeClr val="tx1"/>
              </a:solidFill>
            </a:endParaRPr>
          </a:p>
        </p:txBody>
      </p:sp>
    </p:spTree>
    <p:extLst>
      <p:ext uri="{BB962C8B-B14F-4D97-AF65-F5344CB8AC3E}">
        <p14:creationId xmlns:p14="http://schemas.microsoft.com/office/powerpoint/2010/main" val="2754122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1460976"/>
            <a:ext cx="7660994" cy="1828800"/>
          </a:xfrm>
        </p:spPr>
        <p:txBody>
          <a:bodyPr>
            <a:normAutofit/>
          </a:bodyPr>
          <a:lstStyle/>
          <a:p>
            <a:r>
              <a:rPr lang="en-US" dirty="0"/>
              <a:t>Adventism &amp; Fundamentalism: Part 2</a:t>
            </a:r>
          </a:p>
        </p:txBody>
      </p:sp>
      <p:sp>
        <p:nvSpPr>
          <p:cNvPr id="3" name="Subtitle 2"/>
          <p:cNvSpPr>
            <a:spLocks noGrp="1"/>
          </p:cNvSpPr>
          <p:nvPr>
            <p:ph type="subTitle" idx="1"/>
          </p:nvPr>
        </p:nvSpPr>
        <p:spPr/>
        <p:txBody>
          <a:bodyPr/>
          <a:lstStyle/>
          <a:p>
            <a:r>
              <a:rPr lang="en-US" dirty="0"/>
              <a:t>Michael W. Campbell, Ph.D.</a:t>
            </a:r>
          </a:p>
          <a:p>
            <a:r>
              <a:rPr lang="en-US" dirty="0" err="1"/>
              <a:t>mcampbell@swau.edu</a:t>
            </a:r>
            <a:endParaRPr lang="en-US" dirty="0"/>
          </a:p>
        </p:txBody>
      </p:sp>
      <p:pic>
        <p:nvPicPr>
          <p:cNvPr id="4" name="Picture 3">
            <a:extLst>
              <a:ext uri="{FF2B5EF4-FFF2-40B4-BE49-F238E27FC236}">
                <a16:creationId xmlns:a16="http://schemas.microsoft.com/office/drawing/2014/main" id="{841F029E-EFE7-5146-8EDD-7F314D01E6AF}"/>
              </a:ext>
            </a:extLst>
          </p:cNvPr>
          <p:cNvPicPr>
            <a:picLocks noChangeAspect="1"/>
          </p:cNvPicPr>
          <p:nvPr/>
        </p:nvPicPr>
        <p:blipFill>
          <a:blip r:embed="rId2"/>
          <a:stretch>
            <a:fillRect/>
          </a:stretch>
        </p:blipFill>
        <p:spPr>
          <a:xfrm>
            <a:off x="5461861" y="3703045"/>
            <a:ext cx="2644516" cy="2148669"/>
          </a:xfrm>
          <a:prstGeom prst="rect">
            <a:avLst/>
          </a:prstGeom>
        </p:spPr>
      </p:pic>
    </p:spTree>
    <p:extLst>
      <p:ext uri="{BB962C8B-B14F-4D97-AF65-F5344CB8AC3E}">
        <p14:creationId xmlns:p14="http://schemas.microsoft.com/office/powerpoint/2010/main" val="3870767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113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4" name="Freeform: Shape 13">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706465" y="1335800"/>
            <a:ext cx="6053670" cy="4186400"/>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6"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68ADDECC-8D4F-D447-B56A-135B3485A19F}"/>
              </a:ext>
            </a:extLst>
          </p:cNvPr>
          <p:cNvSpPr>
            <a:spLocks noGrp="1"/>
          </p:cNvSpPr>
          <p:nvPr>
            <p:ph type="title"/>
          </p:nvPr>
        </p:nvSpPr>
        <p:spPr>
          <a:xfrm>
            <a:off x="479323" y="629265"/>
            <a:ext cx="3849329" cy="1622322"/>
          </a:xfrm>
        </p:spPr>
        <p:txBody>
          <a:bodyPr>
            <a:normAutofit/>
          </a:bodyPr>
          <a:lstStyle/>
          <a:p>
            <a:r>
              <a:rPr lang="en-US">
                <a:solidFill>
                  <a:srgbClr val="EBEBEB"/>
                </a:solidFill>
              </a:rPr>
              <a:t>The Bebbington Quadrilateral</a:t>
            </a:r>
          </a:p>
        </p:txBody>
      </p:sp>
      <p:pic>
        <p:nvPicPr>
          <p:cNvPr id="5" name="Picture 4">
            <a:extLst>
              <a:ext uri="{FF2B5EF4-FFF2-40B4-BE49-F238E27FC236}">
                <a16:creationId xmlns:a16="http://schemas.microsoft.com/office/drawing/2014/main" id="{ED043337-5E65-7E40-8BB2-088761E4FC6F}"/>
              </a:ext>
            </a:extLst>
          </p:cNvPr>
          <p:cNvPicPr>
            <a:picLocks noChangeAspect="1"/>
          </p:cNvPicPr>
          <p:nvPr/>
        </p:nvPicPr>
        <p:blipFill>
          <a:blip r:embed="rId2"/>
          <a:stretch>
            <a:fillRect/>
          </a:stretch>
        </p:blipFill>
        <p:spPr>
          <a:xfrm>
            <a:off x="5036127" y="1086148"/>
            <a:ext cx="3621530" cy="4703285"/>
          </a:xfrm>
          <a:prstGeom prst="rect">
            <a:avLst/>
          </a:prstGeom>
        </p:spPr>
      </p:pic>
      <p:sp>
        <p:nvSpPr>
          <p:cNvPr id="18" name="Rectangle 17">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FD3B3CB-4D06-EF4F-9C71-4899FEB78BE7}"/>
              </a:ext>
            </a:extLst>
          </p:cNvPr>
          <p:cNvSpPr>
            <a:spLocks noGrp="1"/>
          </p:cNvSpPr>
          <p:nvPr>
            <p:ph idx="1"/>
          </p:nvPr>
        </p:nvSpPr>
        <p:spPr>
          <a:xfrm>
            <a:off x="479323" y="2418735"/>
            <a:ext cx="3849329" cy="3811742"/>
          </a:xfrm>
        </p:spPr>
        <p:txBody>
          <a:bodyPr anchor="ctr">
            <a:normAutofit/>
          </a:bodyPr>
          <a:lstStyle/>
          <a:p>
            <a:r>
              <a:rPr lang="en-US" sz="2800" dirty="0">
                <a:solidFill>
                  <a:srgbClr val="FFFFFF"/>
                </a:solidFill>
              </a:rPr>
              <a:t>Evangelism</a:t>
            </a:r>
          </a:p>
          <a:p>
            <a:r>
              <a:rPr lang="en-US" sz="2800" dirty="0" err="1">
                <a:solidFill>
                  <a:srgbClr val="FFFFFF"/>
                </a:solidFill>
              </a:rPr>
              <a:t>Crucicentrism</a:t>
            </a:r>
            <a:endParaRPr lang="en-US" sz="2800" dirty="0">
              <a:solidFill>
                <a:srgbClr val="FFFFFF"/>
              </a:solidFill>
            </a:endParaRPr>
          </a:p>
          <a:p>
            <a:r>
              <a:rPr lang="en-US" sz="2800" dirty="0" err="1">
                <a:solidFill>
                  <a:srgbClr val="FFFFFF"/>
                </a:solidFill>
              </a:rPr>
              <a:t>Conversionism</a:t>
            </a:r>
            <a:endParaRPr lang="en-US" sz="2800" dirty="0">
              <a:solidFill>
                <a:srgbClr val="FFFFFF"/>
              </a:solidFill>
            </a:endParaRPr>
          </a:p>
          <a:p>
            <a:r>
              <a:rPr lang="en-US" sz="2800" dirty="0">
                <a:solidFill>
                  <a:srgbClr val="FFFFFF"/>
                </a:solidFill>
              </a:rPr>
              <a:t>Biblicism</a:t>
            </a:r>
          </a:p>
          <a:p>
            <a:endParaRPr lang="en-US" dirty="0">
              <a:solidFill>
                <a:srgbClr val="FFFFFF"/>
              </a:solidFill>
            </a:endParaRPr>
          </a:p>
        </p:txBody>
      </p:sp>
    </p:spTree>
    <p:extLst>
      <p:ext uri="{BB962C8B-B14F-4D97-AF65-F5344CB8AC3E}">
        <p14:creationId xmlns:p14="http://schemas.microsoft.com/office/powerpoint/2010/main" val="281145025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AED9-BFC4-D04E-ABF9-F49E511E26F3}"/>
              </a:ext>
            </a:extLst>
          </p:cNvPr>
          <p:cNvSpPr>
            <a:spLocks noGrp="1"/>
          </p:cNvSpPr>
          <p:nvPr>
            <p:ph type="title"/>
          </p:nvPr>
        </p:nvSpPr>
        <p:spPr/>
        <p:txBody>
          <a:bodyPr/>
          <a:lstStyle/>
          <a:p>
            <a:r>
              <a:rPr lang="en-US" dirty="0"/>
              <a:t>What is Fundamentalism?</a:t>
            </a:r>
          </a:p>
        </p:txBody>
      </p:sp>
      <p:sp>
        <p:nvSpPr>
          <p:cNvPr id="3" name="Content Placeholder 2">
            <a:extLst>
              <a:ext uri="{FF2B5EF4-FFF2-40B4-BE49-F238E27FC236}">
                <a16:creationId xmlns:a16="http://schemas.microsoft.com/office/drawing/2014/main" id="{0668F6D4-A9F8-1448-8346-05FB660B5E18}"/>
              </a:ext>
            </a:extLst>
          </p:cNvPr>
          <p:cNvSpPr>
            <a:spLocks noGrp="1"/>
          </p:cNvSpPr>
          <p:nvPr>
            <p:ph idx="1"/>
          </p:nvPr>
        </p:nvSpPr>
        <p:spPr/>
        <p:txBody>
          <a:bodyPr>
            <a:normAutofit/>
          </a:bodyPr>
          <a:lstStyle/>
          <a:p>
            <a:r>
              <a:rPr lang="en-US" dirty="0"/>
              <a:t>Origins are as primarily a </a:t>
            </a:r>
            <a:r>
              <a:rPr lang="en-US" b="1" dirty="0"/>
              <a:t>religious movement</a:t>
            </a:r>
            <a:r>
              <a:rPr lang="en-US" dirty="0"/>
              <a:t>.</a:t>
            </a:r>
          </a:p>
          <a:p>
            <a:r>
              <a:rPr lang="en-US" dirty="0"/>
              <a:t>Shaped primarily out of the American evangelical Protestant cultural experience.</a:t>
            </a:r>
          </a:p>
          <a:p>
            <a:r>
              <a:rPr lang="en-US" dirty="0"/>
              <a:t>The rising historical Fundamentalist movement shared a </a:t>
            </a:r>
            <a:r>
              <a:rPr lang="en-US" b="1" dirty="0"/>
              <a:t>profound sense of spiritual/cultural crisis </a:t>
            </a:r>
            <a:r>
              <a:rPr lang="en-US" dirty="0"/>
              <a:t>in the twentieth-century.</a:t>
            </a:r>
          </a:p>
          <a:p>
            <a:r>
              <a:rPr lang="en-US" dirty="0"/>
              <a:t>They had very definite ideas of where things had gone wrong:</a:t>
            </a:r>
          </a:p>
          <a:p>
            <a:pPr lvl="1"/>
            <a:r>
              <a:rPr lang="en-US" b="1" dirty="0"/>
              <a:t>Modernism</a:t>
            </a:r>
          </a:p>
          <a:p>
            <a:pPr lvl="1"/>
            <a:r>
              <a:rPr lang="en-US" dirty="0"/>
              <a:t>Theory of </a:t>
            </a:r>
            <a:r>
              <a:rPr lang="en-US" b="1" dirty="0"/>
              <a:t>evolution</a:t>
            </a:r>
          </a:p>
        </p:txBody>
      </p:sp>
    </p:spTree>
    <p:extLst>
      <p:ext uri="{BB962C8B-B14F-4D97-AF65-F5344CB8AC3E}">
        <p14:creationId xmlns:p14="http://schemas.microsoft.com/office/powerpoint/2010/main" val="1350624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021A-9E2B-284C-9B3B-0C6FD9E26B7A}"/>
              </a:ext>
            </a:extLst>
          </p:cNvPr>
          <p:cNvSpPr>
            <a:spLocks noGrp="1"/>
          </p:cNvSpPr>
          <p:nvPr>
            <p:ph type="title"/>
          </p:nvPr>
        </p:nvSpPr>
        <p:spPr/>
        <p:txBody>
          <a:bodyPr/>
          <a:lstStyle/>
          <a:p>
            <a:r>
              <a:rPr lang="en-US" dirty="0"/>
              <a:t>Fundamentalist Impulse</a:t>
            </a:r>
          </a:p>
        </p:txBody>
      </p:sp>
      <p:sp>
        <p:nvSpPr>
          <p:cNvPr id="3" name="Content Placeholder 2">
            <a:extLst>
              <a:ext uri="{FF2B5EF4-FFF2-40B4-BE49-F238E27FC236}">
                <a16:creationId xmlns:a16="http://schemas.microsoft.com/office/drawing/2014/main" id="{0D02FE4C-B4B9-034A-A1E8-0524401783EF}"/>
              </a:ext>
            </a:extLst>
          </p:cNvPr>
          <p:cNvSpPr>
            <a:spLocks noGrp="1"/>
          </p:cNvSpPr>
          <p:nvPr>
            <p:ph idx="1"/>
          </p:nvPr>
        </p:nvSpPr>
        <p:spPr>
          <a:xfrm>
            <a:off x="864382" y="2489200"/>
            <a:ext cx="7167098" cy="3835400"/>
          </a:xfrm>
        </p:spPr>
        <p:txBody>
          <a:bodyPr>
            <a:normAutofit/>
          </a:bodyPr>
          <a:lstStyle/>
          <a:p>
            <a:r>
              <a:rPr lang="en-US" dirty="0"/>
              <a:t>The rising “movement” took on its identity as a </a:t>
            </a:r>
            <a:r>
              <a:rPr lang="en-US" b="1" dirty="0"/>
              <a:t>patchwork coalition </a:t>
            </a:r>
            <a:r>
              <a:rPr lang="en-US" dirty="0"/>
              <a:t>with representatives from other movements.</a:t>
            </a:r>
          </a:p>
          <a:p>
            <a:r>
              <a:rPr lang="en-US" dirty="0"/>
              <a:t>The </a:t>
            </a:r>
            <a:r>
              <a:rPr lang="en-US" b="1" dirty="0"/>
              <a:t>seriousness of the threat </a:t>
            </a:r>
            <a:r>
              <a:rPr lang="en-US" dirty="0"/>
              <a:t>meant that Fundamentalism is best defined in terms of these concerns.</a:t>
            </a:r>
          </a:p>
          <a:p>
            <a:r>
              <a:rPr lang="en-US" dirty="0"/>
              <a:t>Fundamentalism is therefore defined as </a:t>
            </a:r>
            <a:r>
              <a:rPr lang="en-US" b="1" dirty="0"/>
              <a:t>anti-modernist Protestant evangelicalism</a:t>
            </a:r>
            <a:r>
              <a:rPr lang="en-US" dirty="0"/>
              <a:t>.</a:t>
            </a:r>
          </a:p>
          <a:p>
            <a:r>
              <a:rPr lang="en-US" dirty="0"/>
              <a:t>“Fundamentalism was a loose, diverse, and changing federation of co-</a:t>
            </a:r>
            <a:r>
              <a:rPr lang="en-US" dirty="0" err="1"/>
              <a:t>belligerants</a:t>
            </a:r>
            <a:r>
              <a:rPr lang="en-US" dirty="0"/>
              <a:t> </a:t>
            </a:r>
            <a:r>
              <a:rPr lang="en-US" b="1" dirty="0"/>
              <a:t>united </a:t>
            </a:r>
            <a:r>
              <a:rPr lang="en-US" dirty="0"/>
              <a:t>by </a:t>
            </a:r>
            <a:r>
              <a:rPr lang="en-US" b="1" dirty="0"/>
              <a:t>their fierce opposition to modernist attempts to bring Christianity into line with modern thought</a:t>
            </a:r>
            <a:r>
              <a:rPr lang="en-US" dirty="0"/>
              <a:t>” (George M. Marsden, </a:t>
            </a:r>
            <a:r>
              <a:rPr lang="en-US" i="1" dirty="0"/>
              <a:t>Fundamentalism and American Culture</a:t>
            </a:r>
            <a:r>
              <a:rPr lang="en-US" dirty="0"/>
              <a:t>, 2</a:t>
            </a:r>
            <a:r>
              <a:rPr lang="en-US" baseline="30000" dirty="0"/>
              <a:t>nd</a:t>
            </a:r>
            <a:r>
              <a:rPr lang="en-US" dirty="0"/>
              <a:t> ed., pg. 4).</a:t>
            </a:r>
          </a:p>
        </p:txBody>
      </p:sp>
    </p:spTree>
    <p:extLst>
      <p:ext uri="{BB962C8B-B14F-4D97-AF65-F5344CB8AC3E}">
        <p14:creationId xmlns:p14="http://schemas.microsoft.com/office/powerpoint/2010/main" val="34861220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 up of a piece of paper&#13;&#10;&#13;&#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b="11765"/>
          <a:stretch/>
        </p:blipFill>
        <p:spPr>
          <a:xfrm>
            <a:off x="20" y="10"/>
            <a:ext cx="9143980" cy="6857990"/>
          </a:xfrm>
          <a:prstGeom prst="rect">
            <a:avLst/>
          </a:prstGeom>
        </p:spPr>
      </p:pic>
    </p:spTree>
    <p:extLst>
      <p:ext uri="{BB962C8B-B14F-4D97-AF65-F5344CB8AC3E}">
        <p14:creationId xmlns:p14="http://schemas.microsoft.com/office/powerpoint/2010/main" val="2341033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9">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1" name="Rectangle 10">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4BE361C-B4D8-2F40-A86E-3FE709C30FF9}"/>
              </a:ext>
            </a:extLst>
          </p:cNvPr>
          <p:cNvSpPr>
            <a:spLocks noGrp="1"/>
          </p:cNvSpPr>
          <p:nvPr>
            <p:ph type="title"/>
          </p:nvPr>
        </p:nvSpPr>
        <p:spPr>
          <a:xfrm>
            <a:off x="487481" y="4517136"/>
            <a:ext cx="7090433" cy="1174947"/>
          </a:xfrm>
        </p:spPr>
        <p:txBody>
          <a:bodyPr vert="horz" lIns="91440" tIns="45720" rIns="91440" bIns="45720" rtlCol="0" anchor="b">
            <a:normAutofit fontScale="90000"/>
          </a:bodyPr>
          <a:lstStyle/>
          <a:p>
            <a:r>
              <a:rPr lang="en-US" sz="5200" b="0" i="0" kern="1200" dirty="0">
                <a:solidFill>
                  <a:schemeClr val="bg2"/>
                </a:solidFill>
                <a:latin typeface="+mj-lt"/>
                <a:ea typeface="+mj-ea"/>
                <a:cs typeface="+mj-cs"/>
              </a:rPr>
              <a:t>Lyman &amp; Milton Stewart</a:t>
            </a:r>
          </a:p>
        </p:txBody>
      </p:sp>
      <p:pic>
        <p:nvPicPr>
          <p:cNvPr id="4" name="Content Placeholder 3">
            <a:extLst>
              <a:ext uri="{FF2B5EF4-FFF2-40B4-BE49-F238E27FC236}">
                <a16:creationId xmlns:a16="http://schemas.microsoft.com/office/drawing/2014/main" id="{8D392D6A-2524-ED43-B849-080EFE8BFD25}"/>
              </a:ext>
            </a:extLst>
          </p:cNvPr>
          <p:cNvPicPr>
            <a:picLocks noGrp="1" noChangeAspect="1"/>
          </p:cNvPicPr>
          <p:nvPr>
            <p:ph idx="1"/>
          </p:nvPr>
        </p:nvPicPr>
        <p:blipFill>
          <a:blip r:embed="rId4"/>
          <a:stretch>
            <a:fillRect/>
          </a:stretch>
        </p:blipFill>
        <p:spPr>
          <a:xfrm>
            <a:off x="1111060" y="730726"/>
            <a:ext cx="2764416" cy="4157018"/>
          </a:xfrm>
          <a:prstGeom prst="roundRect">
            <a:avLst>
              <a:gd name="adj" fmla="val 1858"/>
            </a:avLst>
          </a:prstGeom>
          <a:effectLst/>
        </p:spPr>
      </p:pic>
      <p:pic>
        <p:nvPicPr>
          <p:cNvPr id="5" name="Picture 4">
            <a:extLst>
              <a:ext uri="{FF2B5EF4-FFF2-40B4-BE49-F238E27FC236}">
                <a16:creationId xmlns:a16="http://schemas.microsoft.com/office/drawing/2014/main" id="{5E57BC72-607F-304D-8026-A0847A0D5C2F}"/>
              </a:ext>
            </a:extLst>
          </p:cNvPr>
          <p:cNvPicPr>
            <a:picLocks noChangeAspect="1"/>
          </p:cNvPicPr>
          <p:nvPr/>
        </p:nvPicPr>
        <p:blipFill>
          <a:blip r:embed="rId5"/>
          <a:stretch>
            <a:fillRect/>
          </a:stretch>
        </p:blipFill>
        <p:spPr>
          <a:xfrm>
            <a:off x="4339993" y="730726"/>
            <a:ext cx="2934567" cy="4108395"/>
          </a:xfrm>
          <a:prstGeom prst="roundRect">
            <a:avLst>
              <a:gd name="adj" fmla="val 1858"/>
            </a:avLst>
          </a:prstGeom>
          <a:effectLst/>
        </p:spPr>
      </p:pic>
    </p:spTree>
    <p:extLst>
      <p:ext uri="{BB962C8B-B14F-4D97-AF65-F5344CB8AC3E}">
        <p14:creationId xmlns:p14="http://schemas.microsoft.com/office/powerpoint/2010/main" val="3831155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white sign with black text&#10;&#10;Description automatically generated">
            <a:extLst>
              <a:ext uri="{FF2B5EF4-FFF2-40B4-BE49-F238E27FC236}">
                <a16:creationId xmlns:a16="http://schemas.microsoft.com/office/drawing/2014/main" id="{43987927-0ABC-5B41-8693-31B55616AABB}"/>
              </a:ext>
            </a:extLst>
          </p:cNvPr>
          <p:cNvPicPr>
            <a:picLocks noGrp="1" noChangeAspect="1"/>
          </p:cNvPicPr>
          <p:nvPr>
            <p:ph idx="1"/>
          </p:nvPr>
        </p:nvPicPr>
        <p:blipFill rotWithShape="1">
          <a:blip r:embed="rId3"/>
          <a:srcRect l="3333" r="-1" b="-1"/>
          <a:stretch/>
        </p:blipFill>
        <p:spPr>
          <a:xfrm>
            <a:off x="20" y="10"/>
            <a:ext cx="9143980" cy="6857990"/>
          </a:xfrm>
          <a:prstGeom prst="rect">
            <a:avLst/>
          </a:prstGeom>
        </p:spPr>
      </p:pic>
    </p:spTree>
    <p:extLst>
      <p:ext uri="{BB962C8B-B14F-4D97-AF65-F5344CB8AC3E}">
        <p14:creationId xmlns:p14="http://schemas.microsoft.com/office/powerpoint/2010/main" val="1509869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89FE3FA-A44C-4C6B-9291-3D7327AF8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77" name="Rectangle 76">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801794"/>
            <a:ext cx="8250178"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124" name="Picture 4" descr="https://images-na.ssl-images-amazon.com/images/I/51ERMBzX4rL._SX327_BO1,204,203,200_.jpg">
            <a:extLst>
              <a:ext uri="{FF2B5EF4-FFF2-40B4-BE49-F238E27FC236}">
                <a16:creationId xmlns:a16="http://schemas.microsoft.com/office/drawing/2014/main" id="{25ED5190-40B3-9F40-BBB2-690CCF8FD9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5835" y="1284394"/>
            <a:ext cx="2823905" cy="4283066"/>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close up of text on a white background&#10;&#10;Description automatically generated">
            <a:extLst>
              <a:ext uri="{FF2B5EF4-FFF2-40B4-BE49-F238E27FC236}">
                <a16:creationId xmlns:a16="http://schemas.microsoft.com/office/drawing/2014/main" id="{780E16CC-A7F9-1247-A3F7-CA564D0711A3}"/>
              </a:ext>
            </a:extLst>
          </p:cNvPr>
          <p:cNvPicPr>
            <a:picLocks noGrp="1" noChangeAspect="1"/>
          </p:cNvPicPr>
          <p:nvPr>
            <p:ph idx="1"/>
          </p:nvPr>
        </p:nvPicPr>
        <p:blipFill>
          <a:blip r:embed="rId3"/>
          <a:stretch>
            <a:fillRect/>
          </a:stretch>
        </p:blipFill>
        <p:spPr>
          <a:xfrm>
            <a:off x="5107447" y="1284394"/>
            <a:ext cx="2837531" cy="4283066"/>
          </a:xfrm>
          <a:prstGeom prst="rect">
            <a:avLst/>
          </a:prstGeom>
        </p:spPr>
      </p:pic>
    </p:spTree>
    <p:extLst>
      <p:ext uri="{BB962C8B-B14F-4D97-AF65-F5344CB8AC3E}">
        <p14:creationId xmlns:p14="http://schemas.microsoft.com/office/powerpoint/2010/main" val="75839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7E87E3-F726-9F4F-A62A-F88E3FA0BDF7}"/>
              </a:ext>
            </a:extLst>
          </p:cNvPr>
          <p:cNvPicPr>
            <a:picLocks noChangeAspect="1"/>
          </p:cNvPicPr>
          <p:nvPr/>
        </p:nvPicPr>
        <p:blipFill>
          <a:blip r:embed="rId2"/>
          <a:stretch>
            <a:fillRect/>
          </a:stretch>
        </p:blipFill>
        <p:spPr>
          <a:xfrm>
            <a:off x="486698" y="2683138"/>
            <a:ext cx="4960620" cy="3448460"/>
          </a:xfrm>
          <a:prstGeom prst="roundRect">
            <a:avLst>
              <a:gd name="adj" fmla="val 0"/>
            </a:avLst>
          </a:prstGeom>
          <a:effectLst/>
        </p:spPr>
      </p:pic>
      <p:pic>
        <p:nvPicPr>
          <p:cNvPr id="4" name="Content Placeholder 3">
            <a:extLst>
              <a:ext uri="{FF2B5EF4-FFF2-40B4-BE49-F238E27FC236}">
                <a16:creationId xmlns:a16="http://schemas.microsoft.com/office/drawing/2014/main" id="{1CD68265-E9D3-5243-9CA0-6503F3E53CF6}"/>
              </a:ext>
            </a:extLst>
          </p:cNvPr>
          <p:cNvPicPr>
            <a:picLocks noGrp="1" noChangeAspect="1"/>
          </p:cNvPicPr>
          <p:nvPr>
            <p:ph idx="1"/>
          </p:nvPr>
        </p:nvPicPr>
        <p:blipFill>
          <a:blip r:embed="rId3"/>
          <a:stretch>
            <a:fillRect/>
          </a:stretch>
        </p:blipFill>
        <p:spPr>
          <a:xfrm>
            <a:off x="5973684" y="2683138"/>
            <a:ext cx="2157251" cy="3439617"/>
          </a:xfrm>
          <a:prstGeom prst="roundRect">
            <a:avLst>
              <a:gd name="adj" fmla="val 0"/>
            </a:avLst>
          </a:prstGeom>
          <a:effectLst/>
        </p:spPr>
      </p:pic>
      <p:sp>
        <p:nvSpPr>
          <p:cNvPr id="3" name="TextBox 2">
            <a:extLst>
              <a:ext uri="{FF2B5EF4-FFF2-40B4-BE49-F238E27FC236}">
                <a16:creationId xmlns:a16="http://schemas.microsoft.com/office/drawing/2014/main" id="{B361362B-3BCB-3141-A48B-EC8B6C359DCE}"/>
              </a:ext>
            </a:extLst>
          </p:cNvPr>
          <p:cNvSpPr txBox="1"/>
          <p:nvPr/>
        </p:nvSpPr>
        <p:spPr>
          <a:xfrm>
            <a:off x="651509" y="873529"/>
            <a:ext cx="6400800" cy="584775"/>
          </a:xfrm>
          <a:prstGeom prst="rect">
            <a:avLst/>
          </a:prstGeom>
          <a:noFill/>
        </p:spPr>
        <p:txBody>
          <a:bodyPr wrap="square" rtlCol="0">
            <a:spAutoFit/>
          </a:bodyPr>
          <a:lstStyle/>
          <a:p>
            <a:r>
              <a:rPr lang="en-US" sz="3200" dirty="0">
                <a:solidFill>
                  <a:schemeClr val="bg1"/>
                </a:solidFill>
              </a:rPr>
              <a:t>Prophetic Conferences</a:t>
            </a:r>
          </a:p>
        </p:txBody>
      </p:sp>
    </p:spTree>
    <p:extLst>
      <p:ext uri="{BB962C8B-B14F-4D97-AF65-F5344CB8AC3E}">
        <p14:creationId xmlns:p14="http://schemas.microsoft.com/office/powerpoint/2010/main" val="1194330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sp>
        <p:nvSpPr>
          <p:cNvPr id="2" name="Title 1">
            <a:extLst>
              <a:ext uri="{FF2B5EF4-FFF2-40B4-BE49-F238E27FC236}">
                <a16:creationId xmlns:a16="http://schemas.microsoft.com/office/drawing/2014/main" id="{93208A15-642D-964A-ACC1-19BBC420CB6C}"/>
              </a:ext>
            </a:extLst>
          </p:cNvPr>
          <p:cNvSpPr>
            <a:spLocks noGrp="1"/>
          </p:cNvSpPr>
          <p:nvPr>
            <p:ph type="title"/>
          </p:nvPr>
        </p:nvSpPr>
        <p:spPr>
          <a:xfrm>
            <a:off x="627185" y="1085549"/>
            <a:ext cx="2573210" cy="4686903"/>
          </a:xfrm>
        </p:spPr>
        <p:txBody>
          <a:bodyPr anchor="ctr">
            <a:normAutofit/>
          </a:bodyPr>
          <a:lstStyle/>
          <a:p>
            <a:pPr algn="r"/>
            <a:r>
              <a:rPr lang="en-US" dirty="0">
                <a:solidFill>
                  <a:schemeClr val="tx1"/>
                </a:solidFill>
              </a:rPr>
              <a:t>Niagara Falls </a:t>
            </a:r>
            <a:br>
              <a:rPr lang="en-US" dirty="0">
                <a:solidFill>
                  <a:schemeClr val="tx1"/>
                </a:solidFill>
              </a:rPr>
            </a:br>
            <a:r>
              <a:rPr lang="en-US" dirty="0">
                <a:solidFill>
                  <a:schemeClr val="tx1"/>
                </a:solidFill>
              </a:rPr>
              <a:t>1876-1900</a:t>
            </a: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635C093-2216-9D48-9CC8-4A51A901A06B}"/>
              </a:ext>
            </a:extLst>
          </p:cNvPr>
          <p:cNvSpPr>
            <a:spLocks noGrp="1"/>
          </p:cNvSpPr>
          <p:nvPr>
            <p:ph idx="1"/>
          </p:nvPr>
        </p:nvSpPr>
        <p:spPr>
          <a:xfrm>
            <a:off x="3781049" y="1085549"/>
            <a:ext cx="4184780" cy="4686903"/>
          </a:xfrm>
        </p:spPr>
        <p:txBody>
          <a:bodyPr anchor="ctr">
            <a:normAutofit/>
          </a:bodyPr>
          <a:lstStyle/>
          <a:p>
            <a:r>
              <a:rPr lang="en-US">
                <a:solidFill>
                  <a:schemeClr val="tx1"/>
                </a:solidFill>
              </a:rPr>
              <a:t>Rise of dispensationalism.</a:t>
            </a:r>
          </a:p>
          <a:p>
            <a:r>
              <a:rPr lang="en-US">
                <a:solidFill>
                  <a:schemeClr val="tx1"/>
                </a:solidFill>
              </a:rPr>
              <a:t>Influenced a number of later leaders, most notably Dwight L. Moody.</a:t>
            </a:r>
          </a:p>
          <a:p>
            <a:r>
              <a:rPr lang="en-US">
                <a:solidFill>
                  <a:schemeClr val="tx1"/>
                </a:solidFill>
              </a:rPr>
              <a:t>In 1878 developed the fourteen point Niagara Creed including one of the points on eternal hellfire.</a:t>
            </a:r>
          </a:p>
          <a:p>
            <a:r>
              <a:rPr lang="en-US">
                <a:solidFill>
                  <a:schemeClr val="tx1"/>
                </a:solidFill>
              </a:rPr>
              <a:t>This was an deliberate attempt to exclude a few Seventh-day Adventists who made themselves abnoxious.</a:t>
            </a:r>
          </a:p>
        </p:txBody>
      </p:sp>
    </p:spTree>
    <p:extLst>
      <p:ext uri="{BB962C8B-B14F-4D97-AF65-F5344CB8AC3E}">
        <p14:creationId xmlns:p14="http://schemas.microsoft.com/office/powerpoint/2010/main" val="73495473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4" name="Rectangle 23">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89F91FA-EA88-834E-BDFE-0B5E41E0152F}"/>
              </a:ext>
            </a:extLst>
          </p:cNvPr>
          <p:cNvSpPr>
            <a:spLocks noGrp="1"/>
          </p:cNvSpPr>
          <p:nvPr>
            <p:ph type="title"/>
          </p:nvPr>
        </p:nvSpPr>
        <p:spPr>
          <a:xfrm>
            <a:off x="487481" y="4517136"/>
            <a:ext cx="7090433" cy="1174947"/>
          </a:xfrm>
        </p:spPr>
        <p:txBody>
          <a:bodyPr vert="horz" lIns="91440" tIns="45720" rIns="91440" bIns="45720" rtlCol="0" anchor="b">
            <a:normAutofit/>
          </a:bodyPr>
          <a:lstStyle/>
          <a:p>
            <a:endParaRPr lang="en-US" sz="5200" b="0" i="0" kern="1200">
              <a:solidFill>
                <a:schemeClr val="bg2"/>
              </a:solidFill>
              <a:latin typeface="+mj-lt"/>
              <a:ea typeface="+mj-ea"/>
              <a:cs typeface="+mj-cs"/>
            </a:endParaRPr>
          </a:p>
        </p:txBody>
      </p:sp>
      <p:pic>
        <p:nvPicPr>
          <p:cNvPr id="5" name="Content Placeholder 4" descr="A picture containing outdoor, ground, person, man&#10;&#10;Description automatically generated">
            <a:extLst>
              <a:ext uri="{FF2B5EF4-FFF2-40B4-BE49-F238E27FC236}">
                <a16:creationId xmlns:a16="http://schemas.microsoft.com/office/drawing/2014/main" id="{155F6A94-77CA-1B49-AC71-F11167785EC8}"/>
              </a:ext>
            </a:extLst>
          </p:cNvPr>
          <p:cNvPicPr>
            <a:picLocks noGrp="1" noChangeAspect="1"/>
          </p:cNvPicPr>
          <p:nvPr>
            <p:ph idx="1"/>
          </p:nvPr>
        </p:nvPicPr>
        <p:blipFill>
          <a:blip r:embed="rId3"/>
          <a:stretch>
            <a:fillRect/>
          </a:stretch>
        </p:blipFill>
        <p:spPr>
          <a:xfrm>
            <a:off x="801291" y="1035524"/>
            <a:ext cx="3063638" cy="4961357"/>
          </a:xfrm>
          <a:prstGeom prst="roundRect">
            <a:avLst>
              <a:gd name="adj" fmla="val 1858"/>
            </a:avLst>
          </a:prstGeom>
          <a:effectLst/>
        </p:spPr>
      </p:pic>
      <p:pic>
        <p:nvPicPr>
          <p:cNvPr id="7" name="Picture 6" descr="A person holding a sign&#13;&#10;&#13;&#10;Description automatically generated">
            <a:extLst>
              <a:ext uri="{FF2B5EF4-FFF2-40B4-BE49-F238E27FC236}">
                <a16:creationId xmlns:a16="http://schemas.microsoft.com/office/drawing/2014/main" id="{F353C576-CA4F-B24A-9F9B-E57BFD3E3320}"/>
              </a:ext>
            </a:extLst>
          </p:cNvPr>
          <p:cNvPicPr>
            <a:picLocks noChangeAspect="1"/>
          </p:cNvPicPr>
          <p:nvPr/>
        </p:nvPicPr>
        <p:blipFill>
          <a:blip r:embed="rId4"/>
          <a:stretch>
            <a:fillRect/>
          </a:stretch>
        </p:blipFill>
        <p:spPr>
          <a:xfrm>
            <a:off x="4247491" y="1035525"/>
            <a:ext cx="3398529" cy="4961357"/>
          </a:xfrm>
          <a:prstGeom prst="roundRect">
            <a:avLst>
              <a:gd name="adj" fmla="val 1858"/>
            </a:avLst>
          </a:prstGeom>
          <a:effectLst/>
        </p:spPr>
      </p:pic>
    </p:spTree>
    <p:extLst>
      <p:ext uri="{BB962C8B-B14F-4D97-AF65-F5344CB8AC3E}">
        <p14:creationId xmlns:p14="http://schemas.microsoft.com/office/powerpoint/2010/main" val="2707103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book, text&#13;&#10;&#13;&#10;Description automatically generated">
            <a:extLst>
              <a:ext uri="{FF2B5EF4-FFF2-40B4-BE49-F238E27FC236}">
                <a16:creationId xmlns:a16="http://schemas.microsoft.com/office/drawing/2014/main" id="{53C34B6F-F136-854E-A013-4618467ECF4C}"/>
              </a:ext>
            </a:extLst>
          </p:cNvPr>
          <p:cNvPicPr>
            <a:picLocks noGrp="1" noChangeAspect="1"/>
          </p:cNvPicPr>
          <p:nvPr>
            <p:ph idx="1"/>
          </p:nvPr>
        </p:nvPicPr>
        <p:blipFill rotWithShape="1">
          <a:blip r:embed="rId2"/>
          <a:srcRect l="9815" r="9519" b="1"/>
          <a:stretch/>
        </p:blipFill>
        <p:spPr>
          <a:xfrm>
            <a:off x="20" y="10"/>
            <a:ext cx="9143980" cy="6857990"/>
          </a:xfrm>
          <a:prstGeom prst="rect">
            <a:avLst/>
          </a:prstGeom>
        </p:spPr>
      </p:pic>
    </p:spTree>
    <p:extLst>
      <p:ext uri="{BB962C8B-B14F-4D97-AF65-F5344CB8AC3E}">
        <p14:creationId xmlns:p14="http://schemas.microsoft.com/office/powerpoint/2010/main" val="1237624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67" name="Rectangle 66">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0" name="Rectangle 69">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2"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E405C4C0-0632-B54C-BEAF-5857B884D362}"/>
              </a:ext>
            </a:extLst>
          </p:cNvPr>
          <p:cNvSpPr>
            <a:spLocks noGrp="1"/>
          </p:cNvSpPr>
          <p:nvPr>
            <p:ph type="title"/>
          </p:nvPr>
        </p:nvSpPr>
        <p:spPr>
          <a:xfrm>
            <a:off x="5058696" y="1241266"/>
            <a:ext cx="3598607" cy="3153753"/>
          </a:xfrm>
        </p:spPr>
        <p:txBody>
          <a:bodyPr vert="horz" lIns="91440" tIns="45720" rIns="91440" bIns="45720" rtlCol="0" anchor="b">
            <a:normAutofit/>
          </a:bodyPr>
          <a:lstStyle/>
          <a:p>
            <a:r>
              <a:rPr lang="en-US" sz="5400" b="0" i="0" kern="1200">
                <a:solidFill>
                  <a:srgbClr val="EBEBEB"/>
                </a:solidFill>
                <a:latin typeface="+mj-lt"/>
                <a:ea typeface="+mj-ea"/>
                <a:cs typeface="+mj-cs"/>
              </a:rPr>
              <a:t>Sharp Divide</a:t>
            </a:r>
          </a:p>
        </p:txBody>
      </p:sp>
      <p:sp>
        <p:nvSpPr>
          <p:cNvPr id="74" name="Rectangle 73">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8" name="Content Placeholder 4" descr="A close up of a newspaper&#10;&#10;Description automatically generated">
            <a:extLst>
              <a:ext uri="{FF2B5EF4-FFF2-40B4-BE49-F238E27FC236}">
                <a16:creationId xmlns:a16="http://schemas.microsoft.com/office/drawing/2014/main" id="{2D5C264D-EC96-E949-96D3-6416B095E41E}"/>
              </a:ext>
            </a:extLst>
          </p:cNvPr>
          <p:cNvPicPr>
            <a:picLocks noGrp="1" noChangeAspect="1"/>
          </p:cNvPicPr>
          <p:nvPr>
            <p:ph idx="1"/>
          </p:nvPr>
        </p:nvPicPr>
        <p:blipFill>
          <a:blip r:embed="rId3"/>
          <a:stretch>
            <a:fillRect/>
          </a:stretch>
        </p:blipFill>
        <p:spPr>
          <a:xfrm>
            <a:off x="832323" y="1422253"/>
            <a:ext cx="3739677" cy="4010377"/>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92760083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133-BC5B-4E4A-888C-AB035B84EF17}"/>
              </a:ext>
            </a:extLst>
          </p:cNvPr>
          <p:cNvSpPr>
            <a:spLocks noGrp="1"/>
          </p:cNvSpPr>
          <p:nvPr>
            <p:ph type="title"/>
          </p:nvPr>
        </p:nvSpPr>
        <p:spPr/>
        <p:txBody>
          <a:bodyPr/>
          <a:lstStyle/>
          <a:p>
            <a:r>
              <a:rPr lang="en-US" dirty="0"/>
              <a:t>Adventists &amp; Fundamentalism</a:t>
            </a:r>
          </a:p>
        </p:txBody>
      </p:sp>
      <p:sp>
        <p:nvSpPr>
          <p:cNvPr id="3" name="Content Placeholder 2">
            <a:extLst>
              <a:ext uri="{FF2B5EF4-FFF2-40B4-BE49-F238E27FC236}">
                <a16:creationId xmlns:a16="http://schemas.microsoft.com/office/drawing/2014/main" id="{DAE92FCC-B5FC-5B4B-BCE5-CD9476EF15BF}"/>
              </a:ext>
            </a:extLst>
          </p:cNvPr>
          <p:cNvSpPr>
            <a:spLocks noGrp="1"/>
          </p:cNvSpPr>
          <p:nvPr>
            <p:ph idx="1"/>
          </p:nvPr>
        </p:nvSpPr>
        <p:spPr/>
        <p:txBody>
          <a:bodyPr>
            <a:normAutofit/>
          </a:bodyPr>
          <a:lstStyle/>
          <a:p>
            <a:r>
              <a:rPr lang="en-US" sz="4400" dirty="0"/>
              <a:t>Are Seventh-day Adventists Fundamentalist?</a:t>
            </a:r>
          </a:p>
        </p:txBody>
      </p:sp>
    </p:spTree>
    <p:extLst>
      <p:ext uri="{BB962C8B-B14F-4D97-AF65-F5344CB8AC3E}">
        <p14:creationId xmlns:p14="http://schemas.microsoft.com/office/powerpoint/2010/main" val="2044952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17DF-68B2-3648-B89B-C04BCE828EB4}"/>
              </a:ext>
            </a:extLst>
          </p:cNvPr>
          <p:cNvSpPr>
            <a:spLocks noGrp="1"/>
          </p:cNvSpPr>
          <p:nvPr>
            <p:ph type="title"/>
          </p:nvPr>
        </p:nvSpPr>
        <p:spPr/>
        <p:txBody>
          <a:bodyPr/>
          <a:lstStyle/>
          <a:p>
            <a:r>
              <a:rPr lang="en-US" dirty="0"/>
              <a:t>Adventism &amp; Fundamentalism</a:t>
            </a:r>
          </a:p>
        </p:txBody>
      </p:sp>
      <p:sp>
        <p:nvSpPr>
          <p:cNvPr id="3" name="Content Placeholder 2">
            <a:extLst>
              <a:ext uri="{FF2B5EF4-FFF2-40B4-BE49-F238E27FC236}">
                <a16:creationId xmlns:a16="http://schemas.microsoft.com/office/drawing/2014/main" id="{9F856CFE-3DB8-084A-8D2F-49426CF8BB03}"/>
              </a:ext>
            </a:extLst>
          </p:cNvPr>
          <p:cNvSpPr>
            <a:spLocks noGrp="1"/>
          </p:cNvSpPr>
          <p:nvPr>
            <p:ph idx="1"/>
          </p:nvPr>
        </p:nvSpPr>
        <p:spPr/>
        <p:txBody>
          <a:bodyPr/>
          <a:lstStyle/>
          <a:p>
            <a:r>
              <a:rPr lang="en-US" dirty="0"/>
              <a:t>1909 Presbyterian List of Beliefs:</a:t>
            </a:r>
          </a:p>
          <a:p>
            <a:pPr lvl="1"/>
            <a:r>
              <a:rPr lang="en-US" dirty="0"/>
              <a:t>Inerrancy</a:t>
            </a:r>
          </a:p>
          <a:p>
            <a:pPr lvl="1"/>
            <a:r>
              <a:rPr lang="en-US" dirty="0"/>
              <a:t>Christ’s Virgin Birth</a:t>
            </a:r>
          </a:p>
          <a:p>
            <a:pPr lvl="1"/>
            <a:r>
              <a:rPr lang="en-US" dirty="0"/>
              <a:t>Substitutionary Atonement of Christ</a:t>
            </a:r>
          </a:p>
          <a:p>
            <a:pPr lvl="1"/>
            <a:r>
              <a:rPr lang="en-US" dirty="0"/>
              <a:t>Physical Resurrection of Christ</a:t>
            </a:r>
          </a:p>
          <a:p>
            <a:pPr lvl="1"/>
            <a:r>
              <a:rPr lang="en-US" dirty="0"/>
              <a:t>Reality of miracles</a:t>
            </a:r>
          </a:p>
          <a:p>
            <a:r>
              <a:rPr lang="en-US" dirty="0"/>
              <a:t>Seventh-day Adventists could affirm all but the point on inerrancy!</a:t>
            </a:r>
          </a:p>
        </p:txBody>
      </p:sp>
    </p:spTree>
    <p:extLst>
      <p:ext uri="{BB962C8B-B14F-4D97-AF65-F5344CB8AC3E}">
        <p14:creationId xmlns:p14="http://schemas.microsoft.com/office/powerpoint/2010/main" val="141852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B5F2D-A381-0947-BE47-1AAD07F8DE7D}"/>
              </a:ext>
            </a:extLst>
          </p:cNvPr>
          <p:cNvSpPr>
            <a:spLocks noGrp="1"/>
          </p:cNvSpPr>
          <p:nvPr>
            <p:ph type="title"/>
          </p:nvPr>
        </p:nvSpPr>
        <p:spPr>
          <a:xfrm>
            <a:off x="866215" y="973668"/>
            <a:ext cx="6571060" cy="706964"/>
          </a:xfrm>
        </p:spPr>
        <p:txBody>
          <a:bodyPr>
            <a:normAutofit/>
          </a:bodyPr>
          <a:lstStyle/>
          <a:p>
            <a:r>
              <a:rPr lang="en-US"/>
              <a:t>Mark A. Noll</a:t>
            </a:r>
            <a:endParaRPr lang="en-US" dirty="0"/>
          </a:p>
        </p:txBody>
      </p:sp>
      <p:sp>
        <p:nvSpPr>
          <p:cNvPr id="3" name="Content Placeholder 2">
            <a:extLst>
              <a:ext uri="{FF2B5EF4-FFF2-40B4-BE49-F238E27FC236}">
                <a16:creationId xmlns:a16="http://schemas.microsoft.com/office/drawing/2014/main" id="{77DEE4CE-F1F5-FB44-B02D-E666BA5CFDB4}"/>
              </a:ext>
            </a:extLst>
          </p:cNvPr>
          <p:cNvSpPr>
            <a:spLocks noGrp="1"/>
          </p:cNvSpPr>
          <p:nvPr>
            <p:ph idx="1"/>
          </p:nvPr>
        </p:nvSpPr>
        <p:spPr>
          <a:xfrm>
            <a:off x="866214" y="2603499"/>
            <a:ext cx="7744385" cy="3949701"/>
          </a:xfrm>
        </p:spPr>
        <p:txBody>
          <a:bodyPr anchor="ctr">
            <a:normAutofit/>
          </a:bodyPr>
          <a:lstStyle/>
          <a:p>
            <a:pPr>
              <a:lnSpc>
                <a:spcPct val="90000"/>
              </a:lnSpc>
            </a:pPr>
            <a:r>
              <a:rPr lang="en-US" dirty="0"/>
              <a:t>“The fundamentalist era </a:t>
            </a:r>
            <a:r>
              <a:rPr lang="en-US" b="1" dirty="0"/>
              <a:t>remains critical for evangelical thinking</a:t>
            </a:r>
            <a:r>
              <a:rPr lang="en-US" dirty="0"/>
              <a:t>, </a:t>
            </a:r>
            <a:r>
              <a:rPr lang="en-US" b="1" dirty="0"/>
              <a:t>since it so thoroughly established habits of mind for looking (or not looking) at the world.</a:t>
            </a:r>
            <a:r>
              <a:rPr lang="en-US" dirty="0"/>
              <a:t> It greatly encouraged a set of intellectual instincts that still, after a century filled with change, exert a pervasive influence over the thinking of evangelicals. Fundamentalism was important for encouraging several kinds of simple anti-intellectualism, for reinforcing some of the questionable features of the nineteenth-century American evangelical synthesis, and for promoting right conclusions with the wrong kind of thought. The result was a tendency toward a </a:t>
            </a:r>
            <a:r>
              <a:rPr lang="en-US" dirty="0" err="1"/>
              <a:t>docetism</a:t>
            </a:r>
            <a:r>
              <a:rPr lang="en-US" dirty="0"/>
              <a:t> in outlook and </a:t>
            </a:r>
            <a:r>
              <a:rPr lang="en-US" dirty="0" err="1"/>
              <a:t>gnosticism</a:t>
            </a:r>
            <a:r>
              <a:rPr lang="en-US" dirty="0"/>
              <a:t> in method that together constitute the central intellectual indictment against the fundamentalism of the past” (</a:t>
            </a:r>
            <a:r>
              <a:rPr lang="en-US" i="1" dirty="0"/>
              <a:t>The Scandal of the Evangelical </a:t>
            </a:r>
            <a:r>
              <a:rPr lang="en-US" dirty="0"/>
              <a:t>Mind, 122-123).</a:t>
            </a:r>
          </a:p>
        </p:txBody>
      </p:sp>
      <p:pic>
        <p:nvPicPr>
          <p:cNvPr id="4" name="Picture 3" descr="A person wearing a suit and tie smiling and looking at the camera&#13;&#10;&#13;&#10;Description automatically generated">
            <a:extLst>
              <a:ext uri="{FF2B5EF4-FFF2-40B4-BE49-F238E27FC236}">
                <a16:creationId xmlns:a16="http://schemas.microsoft.com/office/drawing/2014/main" id="{6AC3A708-8382-A242-8221-83C270DE51FA}"/>
              </a:ext>
            </a:extLst>
          </p:cNvPr>
          <p:cNvPicPr>
            <a:picLocks noChangeAspect="1"/>
          </p:cNvPicPr>
          <p:nvPr/>
        </p:nvPicPr>
        <p:blipFill rotWithShape="1">
          <a:blip r:embed="rId3"/>
          <a:srcRect r="2" b="11374"/>
          <a:stretch/>
        </p:blipFill>
        <p:spPr>
          <a:xfrm>
            <a:off x="6562109" y="248072"/>
            <a:ext cx="1835131" cy="243660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048283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4683443-FE49-41EE-B218-ABBB4B47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Content Placeholder 3">
            <a:extLst>
              <a:ext uri="{FF2B5EF4-FFF2-40B4-BE49-F238E27FC236}">
                <a16:creationId xmlns:a16="http://schemas.microsoft.com/office/drawing/2014/main" id="{B35EE4B5-129F-FE4B-BDEB-BC01D02399F4}"/>
              </a:ext>
            </a:extLst>
          </p:cNvPr>
          <p:cNvPicPr>
            <a:picLocks noChangeAspect="1"/>
          </p:cNvPicPr>
          <p:nvPr/>
        </p:nvPicPr>
        <p:blipFill rotWithShape="1">
          <a:blip r:embed="rId2">
            <a:alphaModFix amt="35000"/>
            <a:extLst/>
          </a:blip>
          <a:srcRect r="3" b="5159"/>
          <a:stretch/>
        </p:blipFill>
        <p:spPr>
          <a:xfrm>
            <a:off x="345882" y="421419"/>
            <a:ext cx="4217670" cy="5970419"/>
          </a:xfrm>
          <a:prstGeom prst="rect">
            <a:avLst/>
          </a:prstGeom>
        </p:spPr>
      </p:pic>
      <p:pic>
        <p:nvPicPr>
          <p:cNvPr id="5" name="Picture 4">
            <a:extLst>
              <a:ext uri="{FF2B5EF4-FFF2-40B4-BE49-F238E27FC236}">
                <a16:creationId xmlns:a16="http://schemas.microsoft.com/office/drawing/2014/main" id="{9694CADB-1645-2943-91A4-ADEE9FB11C1F}"/>
              </a:ext>
            </a:extLst>
          </p:cNvPr>
          <p:cNvPicPr>
            <a:picLocks noChangeAspect="1"/>
          </p:cNvPicPr>
          <p:nvPr/>
        </p:nvPicPr>
        <p:blipFill rotWithShape="1">
          <a:blip r:embed="rId3">
            <a:alphaModFix amt="35000"/>
            <a:extLst/>
          </a:blip>
          <a:srcRect r="593" b="1"/>
          <a:stretch/>
        </p:blipFill>
        <p:spPr>
          <a:xfrm>
            <a:off x="4563552" y="477077"/>
            <a:ext cx="4292213" cy="5914759"/>
          </a:xfrm>
          <a:prstGeom prst="rect">
            <a:avLst/>
          </a:prstGeom>
        </p:spPr>
      </p:pic>
      <p:sp>
        <p:nvSpPr>
          <p:cNvPr id="41" name="Freeform 5">
            <a:extLst>
              <a:ext uri="{FF2B5EF4-FFF2-40B4-BE49-F238E27FC236}">
                <a16:creationId xmlns:a16="http://schemas.microsoft.com/office/drawing/2014/main" id="{199BDFFF-0566-4CB2-8954-44CB1A3C4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D0E74F0-9FDA-E84A-A546-FF38E53EE88B}"/>
              </a:ext>
            </a:extLst>
          </p:cNvPr>
          <p:cNvSpPr>
            <a:spLocks noGrp="1"/>
          </p:cNvSpPr>
          <p:nvPr>
            <p:ph type="title"/>
          </p:nvPr>
        </p:nvSpPr>
        <p:spPr>
          <a:xfrm>
            <a:off x="866215" y="973668"/>
            <a:ext cx="6571060" cy="706964"/>
          </a:xfrm>
        </p:spPr>
        <p:txBody>
          <a:bodyPr>
            <a:normAutofit/>
          </a:bodyPr>
          <a:lstStyle/>
          <a:p>
            <a:r>
              <a:rPr lang="en-US">
                <a:solidFill>
                  <a:schemeClr val="tx1"/>
                </a:solidFill>
              </a:rPr>
              <a:t>Harry Emerson Fosdick</a:t>
            </a:r>
          </a:p>
        </p:txBody>
      </p:sp>
      <p:sp>
        <p:nvSpPr>
          <p:cNvPr id="42" name="Rectangle 15">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CA8E9974-AAF6-4714-B8A2-EF3434912434}"/>
              </a:ext>
            </a:extLst>
          </p:cNvPr>
          <p:cNvSpPr>
            <a:spLocks noGrp="1"/>
          </p:cNvSpPr>
          <p:nvPr>
            <p:ph idx="1"/>
          </p:nvPr>
        </p:nvSpPr>
        <p:spPr>
          <a:xfrm>
            <a:off x="866215" y="2603500"/>
            <a:ext cx="6619244" cy="3416300"/>
          </a:xfrm>
        </p:spPr>
        <p:txBody>
          <a:bodyPr>
            <a:normAutofit/>
          </a:bodyPr>
          <a:lstStyle/>
          <a:p>
            <a:r>
              <a:rPr lang="en-US" dirty="0"/>
              <a:t>Decried lack of courtesy and kindness among Fundamentalists.</a:t>
            </a:r>
          </a:p>
          <a:p>
            <a:r>
              <a:rPr lang="en-US" dirty="0"/>
              <a:t>Lost his job by starting a culture war but had back of Rockefeller family to share this sermon and build him his own church.</a:t>
            </a:r>
          </a:p>
          <a:p>
            <a:r>
              <a:rPr lang="en-US" dirty="0"/>
              <a:t>Started a culture war.</a:t>
            </a:r>
          </a:p>
        </p:txBody>
      </p:sp>
    </p:spTree>
    <p:extLst>
      <p:ext uri="{BB962C8B-B14F-4D97-AF65-F5344CB8AC3E}">
        <p14:creationId xmlns:p14="http://schemas.microsoft.com/office/powerpoint/2010/main" val="315944139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91FD1CD5-7B5C-DE4D-861F-4106317D644B}"/>
              </a:ext>
            </a:extLst>
          </p:cNvPr>
          <p:cNvPicPr>
            <a:picLocks noGrp="1" noChangeAspect="1"/>
          </p:cNvPicPr>
          <p:nvPr>
            <p:ph idx="1"/>
          </p:nvPr>
        </p:nvPicPr>
        <p:blipFill rotWithShape="1">
          <a:blip r:embed="rId3"/>
          <a:srcRect l="15789" r="15544" b="-1"/>
          <a:stretch/>
        </p:blipFill>
        <p:spPr>
          <a:xfrm>
            <a:off x="20" y="10"/>
            <a:ext cx="9143980" cy="6857990"/>
          </a:xfrm>
          <a:prstGeom prst="rect">
            <a:avLst/>
          </a:prstGeom>
        </p:spPr>
      </p:pic>
    </p:spTree>
    <p:extLst>
      <p:ext uri="{BB962C8B-B14F-4D97-AF65-F5344CB8AC3E}">
        <p14:creationId xmlns:p14="http://schemas.microsoft.com/office/powerpoint/2010/main" val="1132523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72" name="Rectangle 7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5" name="Rectangle 7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79" name="Rectangle 7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79F8B83-E2AE-744B-999D-7358C5E9DC4A}"/>
              </a:ext>
            </a:extLst>
          </p:cNvPr>
          <p:cNvSpPr>
            <a:spLocks noGrp="1"/>
          </p:cNvSpPr>
          <p:nvPr>
            <p:ph type="title"/>
          </p:nvPr>
        </p:nvSpPr>
        <p:spPr>
          <a:xfrm>
            <a:off x="6120579" y="1113062"/>
            <a:ext cx="2536723" cy="3281957"/>
          </a:xfrm>
        </p:spPr>
        <p:txBody>
          <a:bodyPr vert="horz" lIns="91440" tIns="45720" rIns="91440" bIns="45720" rtlCol="0" anchor="b">
            <a:normAutofit/>
          </a:bodyPr>
          <a:lstStyle/>
          <a:p>
            <a:pPr>
              <a:lnSpc>
                <a:spcPct val="90000"/>
              </a:lnSpc>
            </a:pPr>
            <a:r>
              <a:rPr lang="en-US" sz="4200" b="0" i="0" kern="1200">
                <a:solidFill>
                  <a:srgbClr val="EBEBEB"/>
                </a:solidFill>
                <a:latin typeface="+mj-lt"/>
                <a:ea typeface="+mj-ea"/>
                <a:cs typeface="+mj-cs"/>
              </a:rPr>
              <a:t>William Jennings Bryan</a:t>
            </a:r>
          </a:p>
        </p:txBody>
      </p:sp>
      <p:pic>
        <p:nvPicPr>
          <p:cNvPr id="1026" name="Picture 2" descr="Image result for William Jennings Bryan">
            <a:hlinkClick r:id="rId4"/>
            <a:extLst>
              <a:ext uri="{FF2B5EF4-FFF2-40B4-BE49-F238E27FC236}">
                <a16:creationId xmlns:a16="http://schemas.microsoft.com/office/drawing/2014/main" id="{AD5BB657-E210-2B43-B548-D402652A4C2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2322" y="1164647"/>
            <a:ext cx="4853180" cy="4525590"/>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816393"/>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3" name="Rectangle 12">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1B9CC3E5-EA42-4393-A2C0-5192B91BD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ox that has a sign on the side of a building&#13;&#10;&#13;&#10;Description automatically generated">
            <a:extLst>
              <a:ext uri="{FF2B5EF4-FFF2-40B4-BE49-F238E27FC236}">
                <a16:creationId xmlns:a16="http://schemas.microsoft.com/office/drawing/2014/main" id="{BA0F00AD-8605-8A45-97D8-A514F0012FA0}"/>
              </a:ext>
            </a:extLst>
          </p:cNvPr>
          <p:cNvPicPr>
            <a:picLocks noChangeAspect="1"/>
          </p:cNvPicPr>
          <p:nvPr/>
        </p:nvPicPr>
        <p:blipFill>
          <a:blip r:embed="rId3"/>
          <a:stretch>
            <a:fillRect/>
          </a:stretch>
        </p:blipFill>
        <p:spPr>
          <a:xfrm>
            <a:off x="420832" y="728058"/>
            <a:ext cx="4086083" cy="2931764"/>
          </a:xfrm>
          <a:prstGeom prst="roundRect">
            <a:avLst>
              <a:gd name="adj" fmla="val 0"/>
            </a:avLst>
          </a:prstGeom>
          <a:effectLst/>
        </p:spPr>
      </p:pic>
      <p:sp>
        <p:nvSpPr>
          <p:cNvPr id="20" name="Rectangle 19">
            <a:extLst>
              <a:ext uri="{FF2B5EF4-FFF2-40B4-BE49-F238E27FC236}">
                <a16:creationId xmlns:a16="http://schemas.microsoft.com/office/drawing/2014/main" id="{FB8DBC8E-FBA7-466C-8D97-75B15FBE9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group of people posing for a photo&#10;&#10;Description automatically generated">
            <a:extLst>
              <a:ext uri="{FF2B5EF4-FFF2-40B4-BE49-F238E27FC236}">
                <a16:creationId xmlns:a16="http://schemas.microsoft.com/office/drawing/2014/main" id="{84523DD1-374F-2347-A078-7396E8AB734B}"/>
              </a:ext>
            </a:extLst>
          </p:cNvPr>
          <p:cNvPicPr>
            <a:picLocks noGrp="1" noChangeAspect="1"/>
          </p:cNvPicPr>
          <p:nvPr>
            <p:ph idx="1"/>
          </p:nvPr>
        </p:nvPicPr>
        <p:blipFill>
          <a:blip r:embed="rId4"/>
          <a:stretch>
            <a:fillRect/>
          </a:stretch>
        </p:blipFill>
        <p:spPr>
          <a:xfrm>
            <a:off x="5448238" y="473338"/>
            <a:ext cx="2390533" cy="3439617"/>
          </a:xfrm>
          <a:prstGeom prst="roundRect">
            <a:avLst>
              <a:gd name="adj" fmla="val 0"/>
            </a:avLst>
          </a:prstGeom>
          <a:effectLst/>
        </p:spPr>
      </p:pic>
      <p:sp>
        <p:nvSpPr>
          <p:cNvPr id="22" name="Freeform: Shape 21">
            <a:extLst>
              <a:ext uri="{FF2B5EF4-FFF2-40B4-BE49-F238E27FC236}">
                <a16:creationId xmlns:a16="http://schemas.microsoft.com/office/drawing/2014/main" id="{E6FFF64E-1FE4-4AE0-9D62-567AA183C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133850"/>
            <a:ext cx="84582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4" name="Freeform 5">
            <a:extLst>
              <a:ext uri="{FF2B5EF4-FFF2-40B4-BE49-F238E27FC236}">
                <a16:creationId xmlns:a16="http://schemas.microsoft.com/office/drawing/2014/main" id="{9C80E52D-DE5C-4267-9C99-8741F2E42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197825" y="4117124"/>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6470627E-9110-8D42-806F-667D537E275F}"/>
              </a:ext>
            </a:extLst>
          </p:cNvPr>
          <p:cNvSpPr>
            <a:spLocks noGrp="1"/>
          </p:cNvSpPr>
          <p:nvPr>
            <p:ph type="title"/>
          </p:nvPr>
        </p:nvSpPr>
        <p:spPr>
          <a:xfrm>
            <a:off x="487481" y="4517136"/>
            <a:ext cx="8169821" cy="1174947"/>
          </a:xfrm>
        </p:spPr>
        <p:txBody>
          <a:bodyPr vert="horz" lIns="91440" tIns="45720" rIns="91440" bIns="45720" rtlCol="0" anchor="b">
            <a:normAutofit/>
          </a:bodyPr>
          <a:lstStyle/>
          <a:p>
            <a:r>
              <a:rPr lang="en-US" sz="5200" b="0" i="0" kern="1200" dirty="0">
                <a:solidFill>
                  <a:schemeClr val="bg2"/>
                </a:solidFill>
                <a:latin typeface="+mj-lt"/>
                <a:ea typeface="+mj-ea"/>
                <a:cs typeface="+mj-cs"/>
              </a:rPr>
              <a:t>Holmes &amp; Washburn</a:t>
            </a:r>
          </a:p>
        </p:txBody>
      </p:sp>
    </p:spTree>
    <p:extLst>
      <p:ext uri="{BB962C8B-B14F-4D97-AF65-F5344CB8AC3E}">
        <p14:creationId xmlns:p14="http://schemas.microsoft.com/office/powerpoint/2010/main" val="303268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3" name="Rectangle 2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6" name="Rectangle 2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2B109C5B-3B98-48EB-A942-8D11CEA37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3"/>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30" name="Freeform 5">
            <a:extLst>
              <a:ext uri="{FF2B5EF4-FFF2-40B4-BE49-F238E27FC236}">
                <a16:creationId xmlns:a16="http://schemas.microsoft.com/office/drawing/2014/main" id="{A9C389E4-003E-40C9-AC9E-ED821C16F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2" name="Rectangle 31">
            <a:extLst>
              <a:ext uri="{FF2B5EF4-FFF2-40B4-BE49-F238E27FC236}">
                <a16:creationId xmlns:a16="http://schemas.microsoft.com/office/drawing/2014/main" id="{6C042684-2705-40BD-9104-A6B24CE1C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CA764C0-FC61-0040-B49E-EF00A5380674}"/>
              </a:ext>
            </a:extLst>
          </p:cNvPr>
          <p:cNvSpPr>
            <a:spLocks noGrp="1"/>
          </p:cNvSpPr>
          <p:nvPr>
            <p:ph type="title"/>
          </p:nvPr>
        </p:nvSpPr>
        <p:spPr>
          <a:xfrm>
            <a:off x="3956118" y="1143000"/>
            <a:ext cx="4701185" cy="3134032"/>
          </a:xfrm>
        </p:spPr>
        <p:txBody>
          <a:bodyPr vert="horz" lIns="91440" tIns="45720" rIns="91440" bIns="45720" rtlCol="0" anchor="b">
            <a:normAutofit/>
          </a:bodyPr>
          <a:lstStyle/>
          <a:p>
            <a:r>
              <a:rPr lang="en-US" sz="5700" b="0" i="0" kern="1200">
                <a:solidFill>
                  <a:srgbClr val="EBEBEB"/>
                </a:solidFill>
                <a:latin typeface="+mj-lt"/>
                <a:ea typeface="+mj-ea"/>
                <a:cs typeface="+mj-cs"/>
              </a:rPr>
              <a:t>Pamphlet War</a:t>
            </a:r>
          </a:p>
        </p:txBody>
      </p:sp>
      <p:pic>
        <p:nvPicPr>
          <p:cNvPr id="4" name="Content Placeholder 3">
            <a:extLst>
              <a:ext uri="{FF2B5EF4-FFF2-40B4-BE49-F238E27FC236}">
                <a16:creationId xmlns:a16="http://schemas.microsoft.com/office/drawing/2014/main" id="{8F225135-DAFA-A341-80E3-8A06CB8E8094}"/>
              </a:ext>
            </a:extLst>
          </p:cNvPr>
          <p:cNvPicPr>
            <a:picLocks noGrp="1" noChangeAspect="1"/>
          </p:cNvPicPr>
          <p:nvPr>
            <p:ph idx="1"/>
          </p:nvPr>
        </p:nvPicPr>
        <p:blipFill>
          <a:blip r:embed="rId3"/>
          <a:stretch>
            <a:fillRect/>
          </a:stretch>
        </p:blipFill>
        <p:spPr>
          <a:xfrm>
            <a:off x="832323" y="1325619"/>
            <a:ext cx="2648296" cy="420364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332730596"/>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4683443-FE49-41EE-B218-ABBB4B47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050" name="Picture 2" descr="Image result for George McCready Price">
            <a:hlinkClick r:id="rId2"/>
            <a:extLst>
              <a:ext uri="{FF2B5EF4-FFF2-40B4-BE49-F238E27FC236}">
                <a16:creationId xmlns:a16="http://schemas.microsoft.com/office/drawing/2014/main" id="{42CFEEBE-5B82-6E43-8144-E318E9B9FB9E}"/>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r="424" b="2"/>
          <a:stretch/>
        </p:blipFill>
        <p:spPr bwMode="auto">
          <a:xfrm>
            <a:off x="345882" y="421419"/>
            <a:ext cx="4217670" cy="59704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eorge McCready Price">
            <a:hlinkClick r:id="rId4"/>
            <a:extLst>
              <a:ext uri="{FF2B5EF4-FFF2-40B4-BE49-F238E27FC236}">
                <a16:creationId xmlns:a16="http://schemas.microsoft.com/office/drawing/2014/main" id="{621C3AD3-007B-0F42-8F01-2FE5BCC02E68}"/>
              </a:ext>
            </a:extLst>
          </p:cNvPr>
          <p:cNvPicPr>
            <a:picLocks noChangeAspect="1" noChangeArrowheads="1"/>
          </p:cNvPicPr>
          <p:nvPr/>
        </p:nvPicPr>
        <p:blipFill rotWithShape="1">
          <a:blip r:embed="rId5">
            <a:alphaModFix amt="35000"/>
            <a:extLst>
              <a:ext uri="{28A0092B-C50C-407E-A947-70E740481C1C}">
                <a14:useLocalDpi xmlns:a14="http://schemas.microsoft.com/office/drawing/2010/main" val="0"/>
              </a:ext>
            </a:extLst>
          </a:blip>
          <a:srcRect r="3" b="8768"/>
          <a:stretch/>
        </p:blipFill>
        <p:spPr bwMode="auto">
          <a:xfrm>
            <a:off x="4563552" y="477077"/>
            <a:ext cx="4292213" cy="5914759"/>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5">
            <a:extLst>
              <a:ext uri="{FF2B5EF4-FFF2-40B4-BE49-F238E27FC236}">
                <a16:creationId xmlns:a16="http://schemas.microsoft.com/office/drawing/2014/main" id="{199BDFFF-0566-4CB2-8954-44CB1A3C4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4D2AE11A-7929-3D4C-9FCA-AD7CC9FB8FE3}"/>
              </a:ext>
            </a:extLst>
          </p:cNvPr>
          <p:cNvSpPr>
            <a:spLocks noGrp="1"/>
          </p:cNvSpPr>
          <p:nvPr>
            <p:ph type="title"/>
          </p:nvPr>
        </p:nvSpPr>
        <p:spPr>
          <a:xfrm>
            <a:off x="866215" y="973668"/>
            <a:ext cx="6571060" cy="706964"/>
          </a:xfrm>
        </p:spPr>
        <p:txBody>
          <a:bodyPr>
            <a:normAutofit/>
          </a:bodyPr>
          <a:lstStyle/>
          <a:p>
            <a:r>
              <a:rPr lang="en-US">
                <a:solidFill>
                  <a:schemeClr val="tx1"/>
                </a:solidFill>
              </a:rPr>
              <a:t>George McCready Price</a:t>
            </a:r>
          </a:p>
        </p:txBody>
      </p:sp>
      <p:sp>
        <p:nvSpPr>
          <p:cNvPr id="77" name="Rectangle 76">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4042791-7B4F-3D49-B935-E5C0D18B02FF}"/>
              </a:ext>
            </a:extLst>
          </p:cNvPr>
          <p:cNvSpPr>
            <a:spLocks noGrp="1"/>
          </p:cNvSpPr>
          <p:nvPr>
            <p:ph idx="1"/>
          </p:nvPr>
        </p:nvSpPr>
        <p:spPr>
          <a:xfrm>
            <a:off x="866215" y="2603500"/>
            <a:ext cx="6619244" cy="3416300"/>
          </a:xfrm>
        </p:spPr>
        <p:txBody>
          <a:bodyPr>
            <a:normAutofit/>
          </a:bodyPr>
          <a:lstStyle/>
          <a:p>
            <a:r>
              <a:rPr lang="en-US" dirty="0"/>
              <a:t>W. B. Riley quoted Price in his work against Modernists.</a:t>
            </a:r>
          </a:p>
          <a:p>
            <a:r>
              <a:rPr lang="en-US" dirty="0"/>
              <a:t>His sermons were quoted by a number of Fundamentalist leaders.</a:t>
            </a:r>
          </a:p>
          <a:p>
            <a:r>
              <a:rPr lang="en-US" dirty="0"/>
              <a:t>As the issue of evolution was popularized by William Jennings Bryan and others during 1920s, Price became increasingly influential in Fundamentalist circles.</a:t>
            </a:r>
          </a:p>
        </p:txBody>
      </p:sp>
    </p:spTree>
    <p:extLst>
      <p:ext uri="{BB962C8B-B14F-4D97-AF65-F5344CB8AC3E}">
        <p14:creationId xmlns:p14="http://schemas.microsoft.com/office/powerpoint/2010/main" val="4011374678"/>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1460976"/>
            <a:ext cx="7660994" cy="1828800"/>
          </a:xfrm>
        </p:spPr>
        <p:txBody>
          <a:bodyPr>
            <a:normAutofit/>
          </a:bodyPr>
          <a:lstStyle/>
          <a:p>
            <a:r>
              <a:rPr lang="en-US" dirty="0"/>
              <a:t>Adventism &amp; Fundamentalism: Part 3</a:t>
            </a:r>
          </a:p>
        </p:txBody>
      </p:sp>
      <p:sp>
        <p:nvSpPr>
          <p:cNvPr id="3" name="Subtitle 2"/>
          <p:cNvSpPr>
            <a:spLocks noGrp="1"/>
          </p:cNvSpPr>
          <p:nvPr>
            <p:ph type="subTitle" idx="1"/>
          </p:nvPr>
        </p:nvSpPr>
        <p:spPr/>
        <p:txBody>
          <a:bodyPr/>
          <a:lstStyle/>
          <a:p>
            <a:r>
              <a:rPr lang="en-US" dirty="0"/>
              <a:t>Michael W. Campbell, Ph.D.</a:t>
            </a:r>
          </a:p>
          <a:p>
            <a:r>
              <a:rPr lang="en-US" dirty="0" err="1"/>
              <a:t>mcampbell@swau.edu</a:t>
            </a:r>
            <a:endParaRPr lang="en-US" dirty="0"/>
          </a:p>
        </p:txBody>
      </p:sp>
      <p:pic>
        <p:nvPicPr>
          <p:cNvPr id="4" name="Picture 3">
            <a:extLst>
              <a:ext uri="{FF2B5EF4-FFF2-40B4-BE49-F238E27FC236}">
                <a16:creationId xmlns:a16="http://schemas.microsoft.com/office/drawing/2014/main" id="{841F029E-EFE7-5146-8EDD-7F314D01E6AF}"/>
              </a:ext>
            </a:extLst>
          </p:cNvPr>
          <p:cNvPicPr>
            <a:picLocks noChangeAspect="1"/>
          </p:cNvPicPr>
          <p:nvPr/>
        </p:nvPicPr>
        <p:blipFill>
          <a:blip r:embed="rId2"/>
          <a:stretch>
            <a:fillRect/>
          </a:stretch>
        </p:blipFill>
        <p:spPr>
          <a:xfrm>
            <a:off x="5461861" y="3703045"/>
            <a:ext cx="2644516" cy="2148669"/>
          </a:xfrm>
          <a:prstGeom prst="rect">
            <a:avLst/>
          </a:prstGeom>
        </p:spPr>
      </p:pic>
    </p:spTree>
    <p:extLst>
      <p:ext uri="{BB962C8B-B14F-4D97-AF65-F5344CB8AC3E}">
        <p14:creationId xmlns:p14="http://schemas.microsoft.com/office/powerpoint/2010/main" val="2679370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58DF-73DC-954A-815F-1F389057DE67}"/>
              </a:ext>
            </a:extLst>
          </p:cNvPr>
          <p:cNvSpPr>
            <a:spLocks noGrp="1"/>
          </p:cNvSpPr>
          <p:nvPr>
            <p:ph type="title"/>
          </p:nvPr>
        </p:nvSpPr>
        <p:spPr>
          <a:xfrm>
            <a:off x="866215" y="973668"/>
            <a:ext cx="6571060" cy="706964"/>
          </a:xfrm>
        </p:spPr>
        <p:txBody>
          <a:bodyPr>
            <a:normAutofit/>
          </a:bodyPr>
          <a:lstStyle/>
          <a:p>
            <a:r>
              <a:rPr lang="en-US"/>
              <a:t>Matthew Lucio</a:t>
            </a:r>
            <a:endParaRPr lang="en-US" dirty="0"/>
          </a:p>
        </p:txBody>
      </p:sp>
      <p:pic>
        <p:nvPicPr>
          <p:cNvPr id="4" name="Picture 3">
            <a:extLst>
              <a:ext uri="{FF2B5EF4-FFF2-40B4-BE49-F238E27FC236}">
                <a16:creationId xmlns:a16="http://schemas.microsoft.com/office/drawing/2014/main" id="{33209B63-348A-CF4C-A5E4-518235001C7F}"/>
              </a:ext>
            </a:extLst>
          </p:cNvPr>
          <p:cNvPicPr>
            <a:picLocks noChangeAspect="1"/>
          </p:cNvPicPr>
          <p:nvPr/>
        </p:nvPicPr>
        <p:blipFill rotWithShape="1">
          <a:blip r:embed="rId2"/>
          <a:srcRect t="5460" r="-3" b="-3"/>
          <a:stretch/>
        </p:blipFill>
        <p:spPr>
          <a:xfrm>
            <a:off x="863600" y="2775951"/>
            <a:ext cx="3258768"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AA4C41FC-56D8-7D40-88FE-B46982C1D58F}"/>
              </a:ext>
            </a:extLst>
          </p:cNvPr>
          <p:cNvSpPr>
            <a:spLocks noGrp="1"/>
          </p:cNvSpPr>
          <p:nvPr>
            <p:ph idx="1"/>
          </p:nvPr>
        </p:nvSpPr>
        <p:spPr>
          <a:xfrm>
            <a:off x="4485715" y="2603500"/>
            <a:ext cx="3908984" cy="3416300"/>
          </a:xfrm>
        </p:spPr>
        <p:txBody>
          <a:bodyPr anchor="ctr">
            <a:normAutofit/>
          </a:bodyPr>
          <a:lstStyle/>
          <a:p>
            <a:r>
              <a:rPr lang="en-US" sz="2800" dirty="0"/>
              <a:t>The 1919 Bible Conference “is easily one of the most controversial meetings ever held in Adventist history.”</a:t>
            </a:r>
          </a:p>
        </p:txBody>
      </p:sp>
    </p:spTree>
    <p:extLst>
      <p:ext uri="{BB962C8B-B14F-4D97-AF65-F5344CB8AC3E}">
        <p14:creationId xmlns:p14="http://schemas.microsoft.com/office/powerpoint/2010/main" val="2855564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1" name="Rectangle 1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760044E0-44C6-C240-BCA9-01A35BB605DB}"/>
              </a:ext>
            </a:extLst>
          </p:cNvPr>
          <p:cNvSpPr>
            <a:spLocks noGrp="1"/>
          </p:cNvSpPr>
          <p:nvPr>
            <p:ph type="title"/>
          </p:nvPr>
        </p:nvSpPr>
        <p:spPr>
          <a:xfrm>
            <a:off x="866216" y="973667"/>
            <a:ext cx="2206657" cy="4833745"/>
          </a:xfrm>
        </p:spPr>
        <p:txBody>
          <a:bodyPr>
            <a:normAutofit/>
          </a:bodyPr>
          <a:lstStyle/>
          <a:p>
            <a:r>
              <a:rPr lang="en-US">
                <a:solidFill>
                  <a:srgbClr val="EBEBEB"/>
                </a:solidFill>
              </a:rPr>
              <a:t>Review</a:t>
            </a:r>
          </a:p>
        </p:txBody>
      </p:sp>
      <p:sp>
        <p:nvSpPr>
          <p:cNvPr id="19" name="Rectangle 18">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37DA44BD-5905-45C9-8155-9C554E0B534E}"/>
              </a:ext>
            </a:extLst>
          </p:cNvPr>
          <p:cNvGraphicFramePr>
            <a:graphicFrameLocks noGrp="1"/>
          </p:cNvGraphicFramePr>
          <p:nvPr>
            <p:ph idx="1"/>
            <p:extLst>
              <p:ext uri="{D42A27DB-BD31-4B8C-83A1-F6EECF244321}">
                <p14:modId xmlns:p14="http://schemas.microsoft.com/office/powerpoint/2010/main" val="2922953518"/>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7425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947" y="0"/>
            <a:ext cx="8562109" cy="6861122"/>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191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27100" y="784225"/>
            <a:ext cx="7315200" cy="5486400"/>
          </a:xfrm>
        </p:spPr>
      </p:pic>
      <p:pic>
        <p:nvPicPr>
          <p:cNvPr id="5" name="Content Placeholder 6">
            <a:extLst>
              <a:ext uri="{FF2B5EF4-FFF2-40B4-BE49-F238E27FC236}">
                <a16:creationId xmlns:a16="http://schemas.microsoft.com/office/drawing/2014/main" id="{305F704E-EA28-9E4E-8FC4-7E1CADBDFA89}"/>
              </a:ext>
            </a:extLst>
          </p:cNvPr>
          <p:cNvPicPr>
            <a:picLocks noChangeAspect="1"/>
          </p:cNvPicPr>
          <p:nvPr/>
        </p:nvPicPr>
        <p:blipFill>
          <a:blip r:embed="rId6"/>
          <a:stretch>
            <a:fillRect/>
          </a:stretch>
        </p:blipFill>
        <p:spPr>
          <a:xfrm>
            <a:off x="0" y="263013"/>
            <a:ext cx="9144000" cy="633197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AEFA4-FB1F-EF4C-B985-3C7D1423901D}"/>
              </a:ext>
            </a:extLst>
          </p:cNvPr>
          <p:cNvSpPr>
            <a:spLocks noGrp="1"/>
          </p:cNvSpPr>
          <p:nvPr>
            <p:ph type="title"/>
          </p:nvPr>
        </p:nvSpPr>
        <p:spPr/>
        <p:txBody>
          <a:bodyPr/>
          <a:lstStyle/>
          <a:p>
            <a:r>
              <a:rPr lang="en-US" dirty="0"/>
              <a:t>Secret Conference?!</a:t>
            </a:r>
          </a:p>
        </p:txBody>
      </p:sp>
      <p:sp>
        <p:nvSpPr>
          <p:cNvPr id="3" name="Content Placeholder 2">
            <a:extLst>
              <a:ext uri="{FF2B5EF4-FFF2-40B4-BE49-F238E27FC236}">
                <a16:creationId xmlns:a16="http://schemas.microsoft.com/office/drawing/2014/main" id="{B9AD4AAD-00A4-C14F-9B5F-B045BB85212A}"/>
              </a:ext>
            </a:extLst>
          </p:cNvPr>
          <p:cNvSpPr>
            <a:spLocks noGrp="1"/>
          </p:cNvSpPr>
          <p:nvPr>
            <p:ph idx="1"/>
          </p:nvPr>
        </p:nvSpPr>
        <p:spPr/>
        <p:txBody>
          <a:bodyPr>
            <a:normAutofit lnSpcReduction="10000"/>
          </a:bodyPr>
          <a:lstStyle/>
          <a:p>
            <a:r>
              <a:rPr lang="en-US" dirty="0"/>
              <a:t>The conference was held by invitation only. Holmes and Washburn asked about the conference. E. F. </a:t>
            </a:r>
            <a:r>
              <a:rPr lang="en-US" dirty="0" err="1"/>
              <a:t>Albertsworth</a:t>
            </a:r>
            <a:r>
              <a:rPr lang="en-US" dirty="0"/>
              <a:t> replied that the meeting was for the benefit of leading workers and not for ordinary workers or the common people.</a:t>
            </a:r>
          </a:p>
          <a:p>
            <a:r>
              <a:rPr lang="en-US" dirty="0"/>
              <a:t>Toxic atmosphere created by Holmes and Washburn meant that church leaders wanted to create a safe environment to discuss issues.</a:t>
            </a:r>
          </a:p>
          <a:p>
            <a:r>
              <a:rPr lang="en-US" dirty="0"/>
              <a:t>GC Committee extended invitations as to who could attend.</a:t>
            </a:r>
          </a:p>
          <a:p>
            <a:r>
              <a:rPr lang="en-US" dirty="0"/>
              <a:t>Shows a growing gap between church leadership and laity.</a:t>
            </a:r>
          </a:p>
        </p:txBody>
      </p:sp>
    </p:spTree>
    <p:extLst>
      <p:ext uri="{BB962C8B-B14F-4D97-AF65-F5344CB8AC3E}">
        <p14:creationId xmlns:p14="http://schemas.microsoft.com/office/powerpoint/2010/main" val="405045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366" r="6968"/>
          <a:stretch/>
        </p:blipFill>
        <p:spPr>
          <a:xfrm>
            <a:off x="20" y="10"/>
            <a:ext cx="9143980" cy="685799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9">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1" name="Content Placeholder 4">
            <a:extLst>
              <a:ext uri="{FF2B5EF4-FFF2-40B4-BE49-F238E27FC236}">
                <a16:creationId xmlns:a16="http://schemas.microsoft.com/office/drawing/2014/main" id="{A36F2F15-F99A-3249-A566-D43032511C46}"/>
              </a:ext>
            </a:extLst>
          </p:cNvPr>
          <p:cNvPicPr>
            <a:picLocks noGrp="1" noChangeAspect="1"/>
          </p:cNvPicPr>
          <p:nvPr>
            <p:ph idx="1"/>
          </p:nvPr>
        </p:nvPicPr>
        <p:blipFill rotWithShape="1">
          <a:blip r:embed="rId3"/>
          <a:srcRect l="4261" r="17071" b="-1"/>
          <a:stretch/>
        </p:blipFill>
        <p:spPr>
          <a:xfrm>
            <a:off x="20" y="10"/>
            <a:ext cx="9143980" cy="6857990"/>
          </a:xfrm>
          <a:prstGeom prst="rect">
            <a:avLst/>
          </a:prstGeom>
        </p:spPr>
      </p:pic>
    </p:spTree>
    <p:extLst>
      <p:ext uri="{BB962C8B-B14F-4D97-AF65-F5344CB8AC3E}">
        <p14:creationId xmlns:p14="http://schemas.microsoft.com/office/powerpoint/2010/main" val="607457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4"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620146"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F1553BBE-312A-4C4A-A76D-4C128C9BDBB7}"/>
              </a:ext>
            </a:extLst>
          </p:cNvPr>
          <p:cNvSpPr>
            <a:spLocks noGrp="1"/>
          </p:cNvSpPr>
          <p:nvPr>
            <p:ph type="title"/>
          </p:nvPr>
        </p:nvSpPr>
        <p:spPr>
          <a:xfrm>
            <a:off x="479323" y="629265"/>
            <a:ext cx="4554582" cy="1622322"/>
          </a:xfrm>
        </p:spPr>
        <p:txBody>
          <a:bodyPr>
            <a:normAutofit/>
          </a:bodyPr>
          <a:lstStyle/>
          <a:p>
            <a:r>
              <a:rPr lang="en-US">
                <a:solidFill>
                  <a:srgbClr val="FFFFFF"/>
                </a:solidFill>
              </a:rPr>
              <a:t>Opening Address</a:t>
            </a:r>
          </a:p>
        </p:txBody>
      </p:sp>
      <p:pic>
        <p:nvPicPr>
          <p:cNvPr id="5" name="Picture 4" descr="A person looking at the camera&#13;&#10;&#13;&#10;Description automatically generated">
            <a:extLst>
              <a:ext uri="{FF2B5EF4-FFF2-40B4-BE49-F238E27FC236}">
                <a16:creationId xmlns:a16="http://schemas.microsoft.com/office/drawing/2014/main" id="{70A7A593-E394-0E4A-8129-C1486C686131}"/>
              </a:ext>
            </a:extLst>
          </p:cNvPr>
          <p:cNvPicPr>
            <a:picLocks noChangeAspect="1"/>
          </p:cNvPicPr>
          <p:nvPr/>
        </p:nvPicPr>
        <p:blipFill rotWithShape="1">
          <a:blip r:embed="rId3"/>
          <a:srcRect l="3000" r="14515" b="2"/>
          <a:stretch/>
        </p:blipFill>
        <p:spPr>
          <a:xfrm>
            <a:off x="5080883" y="480060"/>
            <a:ext cx="3697356" cy="5897880"/>
          </a:xfrm>
          <a:custGeom>
            <a:avLst/>
            <a:gdLst>
              <a:gd name="connsiteX0" fmla="*/ 104535 w 4929808"/>
              <a:gd name="connsiteY0" fmla="*/ 0 h 5897880"/>
              <a:gd name="connsiteX1" fmla="*/ 2751151 w 4929808"/>
              <a:gd name="connsiteY1" fmla="*/ 0 h 5897880"/>
              <a:gd name="connsiteX2" fmla="*/ 4769032 w 4929808"/>
              <a:gd name="connsiteY2" fmla="*/ 0 h 5897880"/>
              <a:gd name="connsiteX3" fmla="*/ 4929808 w 4929808"/>
              <a:gd name="connsiteY3" fmla="*/ 0 h 5897880"/>
              <a:gd name="connsiteX4" fmla="*/ 4929808 w 4929808"/>
              <a:gd name="connsiteY4" fmla="*/ 5897880 h 5897880"/>
              <a:gd name="connsiteX5" fmla="*/ 4769032 w 4929808"/>
              <a:gd name="connsiteY5" fmla="*/ 5897880 h 5897880"/>
              <a:gd name="connsiteX6" fmla="*/ 2751151 w 4929808"/>
              <a:gd name="connsiteY6" fmla="*/ 5897880 h 5897880"/>
              <a:gd name="connsiteX7" fmla="*/ 0 w 4929808"/>
              <a:gd name="connsiteY7" fmla="*/ 5897880 h 5897880"/>
              <a:gd name="connsiteX8" fmla="*/ 0 w 4929808"/>
              <a:gd name="connsiteY8" fmla="*/ 5896985 h 5897880"/>
              <a:gd name="connsiteX9" fmla="*/ 103291 w 4929808"/>
              <a:gd name="connsiteY9" fmla="*/ 5896985 h 5897880"/>
              <a:gd name="connsiteX10" fmla="*/ 112340 w 4929808"/>
              <a:gd name="connsiteY10" fmla="*/ 5838313 h 5897880"/>
              <a:gd name="connsiteX11" fmla="*/ 123631 w 4929808"/>
              <a:gd name="connsiteY11" fmla="*/ 5762037 h 5897880"/>
              <a:gd name="connsiteX12" fmla="*/ 135550 w 4929808"/>
              <a:gd name="connsiteY12" fmla="*/ 5671232 h 5897880"/>
              <a:gd name="connsiteX13" fmla="*/ 149820 w 4929808"/>
              <a:gd name="connsiteY13" fmla="*/ 5563476 h 5897880"/>
              <a:gd name="connsiteX14" fmla="*/ 164875 w 4929808"/>
              <a:gd name="connsiteY14" fmla="*/ 5444219 h 5897880"/>
              <a:gd name="connsiteX15" fmla="*/ 180714 w 4929808"/>
              <a:gd name="connsiteY15" fmla="*/ 5309828 h 5897880"/>
              <a:gd name="connsiteX16" fmla="*/ 197494 w 4929808"/>
              <a:gd name="connsiteY16" fmla="*/ 5163329 h 5897880"/>
              <a:gd name="connsiteX17" fmla="*/ 214273 w 4929808"/>
              <a:gd name="connsiteY17" fmla="*/ 5004117 h 5897880"/>
              <a:gd name="connsiteX18" fmla="*/ 231367 w 4929808"/>
              <a:gd name="connsiteY18" fmla="*/ 4834615 h 5897880"/>
              <a:gd name="connsiteX19" fmla="*/ 247205 w 4929808"/>
              <a:gd name="connsiteY19" fmla="*/ 4651794 h 5897880"/>
              <a:gd name="connsiteX20" fmla="*/ 262417 w 4929808"/>
              <a:gd name="connsiteY20" fmla="*/ 4460498 h 5897880"/>
              <a:gd name="connsiteX21" fmla="*/ 276217 w 4929808"/>
              <a:gd name="connsiteY21" fmla="*/ 4258305 h 5897880"/>
              <a:gd name="connsiteX22" fmla="*/ 289390 w 4929808"/>
              <a:gd name="connsiteY22" fmla="*/ 4047637 h 5897880"/>
              <a:gd name="connsiteX23" fmla="*/ 301779 w 4929808"/>
              <a:gd name="connsiteY23" fmla="*/ 3827889 h 5897880"/>
              <a:gd name="connsiteX24" fmla="*/ 306170 w 4929808"/>
              <a:gd name="connsiteY24" fmla="*/ 3715291 h 5897880"/>
              <a:gd name="connsiteX25" fmla="*/ 311031 w 4929808"/>
              <a:gd name="connsiteY25" fmla="*/ 3600271 h 5897880"/>
              <a:gd name="connsiteX26" fmla="*/ 315579 w 4929808"/>
              <a:gd name="connsiteY26" fmla="*/ 3483435 h 5897880"/>
              <a:gd name="connsiteX27" fmla="*/ 318558 w 4929808"/>
              <a:gd name="connsiteY27" fmla="*/ 3365994 h 5897880"/>
              <a:gd name="connsiteX28" fmla="*/ 321224 w 4929808"/>
              <a:gd name="connsiteY28" fmla="*/ 3246131 h 5897880"/>
              <a:gd name="connsiteX29" fmla="*/ 324047 w 4929808"/>
              <a:gd name="connsiteY29" fmla="*/ 3125058 h 5897880"/>
              <a:gd name="connsiteX30" fmla="*/ 325929 w 4929808"/>
              <a:gd name="connsiteY30" fmla="*/ 3001563 h 5897880"/>
              <a:gd name="connsiteX31" fmla="*/ 325929 w 4929808"/>
              <a:gd name="connsiteY31" fmla="*/ 2876858 h 5897880"/>
              <a:gd name="connsiteX32" fmla="*/ 326870 w 4929808"/>
              <a:gd name="connsiteY32" fmla="*/ 2750941 h 5897880"/>
              <a:gd name="connsiteX33" fmla="*/ 325929 w 4929808"/>
              <a:gd name="connsiteY33" fmla="*/ 2623814 h 5897880"/>
              <a:gd name="connsiteX34" fmla="*/ 324047 w 4929808"/>
              <a:gd name="connsiteY34" fmla="*/ 2494871 h 5897880"/>
              <a:gd name="connsiteX35" fmla="*/ 322322 w 4929808"/>
              <a:gd name="connsiteY35" fmla="*/ 2365928 h 5897880"/>
              <a:gd name="connsiteX36" fmla="*/ 318558 w 4929808"/>
              <a:gd name="connsiteY36" fmla="*/ 2235169 h 5897880"/>
              <a:gd name="connsiteX37" fmla="*/ 314638 w 4929808"/>
              <a:gd name="connsiteY37" fmla="*/ 2103199 h 5897880"/>
              <a:gd name="connsiteX38" fmla="*/ 310090 w 4929808"/>
              <a:gd name="connsiteY38" fmla="*/ 1971229 h 5897880"/>
              <a:gd name="connsiteX39" fmla="*/ 303660 w 4929808"/>
              <a:gd name="connsiteY39" fmla="*/ 1838048 h 5897880"/>
              <a:gd name="connsiteX40" fmla="*/ 295976 w 4929808"/>
              <a:gd name="connsiteY40" fmla="*/ 1703656 h 5897880"/>
              <a:gd name="connsiteX41" fmla="*/ 288606 w 4929808"/>
              <a:gd name="connsiteY41" fmla="*/ 1568660 h 5897880"/>
              <a:gd name="connsiteX42" fmla="*/ 279197 w 4929808"/>
              <a:gd name="connsiteY42" fmla="*/ 1433663 h 5897880"/>
              <a:gd name="connsiteX43" fmla="*/ 267906 w 4929808"/>
              <a:gd name="connsiteY43" fmla="*/ 1296850 h 5897880"/>
              <a:gd name="connsiteX44" fmla="*/ 256615 w 4929808"/>
              <a:gd name="connsiteY44" fmla="*/ 1161853 h 5897880"/>
              <a:gd name="connsiteX45" fmla="*/ 243598 w 4929808"/>
              <a:gd name="connsiteY45" fmla="*/ 1024435 h 5897880"/>
              <a:gd name="connsiteX46" fmla="*/ 229328 w 4929808"/>
              <a:gd name="connsiteY46" fmla="*/ 886411 h 5897880"/>
              <a:gd name="connsiteX47" fmla="*/ 214273 w 4929808"/>
              <a:gd name="connsiteY47" fmla="*/ 750203 h 5897880"/>
              <a:gd name="connsiteX48" fmla="*/ 196709 w 4929808"/>
              <a:gd name="connsiteY48" fmla="*/ 612180 h 5897880"/>
              <a:gd name="connsiteX49" fmla="*/ 177891 w 4929808"/>
              <a:gd name="connsiteY49" fmla="*/ 474761 h 5897880"/>
              <a:gd name="connsiteX50" fmla="*/ 159229 w 4929808"/>
              <a:gd name="connsiteY50" fmla="*/ 336738 h 5897880"/>
              <a:gd name="connsiteX51" fmla="*/ 137432 w 4929808"/>
              <a:gd name="connsiteY51" fmla="*/ 199320 h 5897880"/>
              <a:gd name="connsiteX52" fmla="*/ 115163 w 4929808"/>
              <a:gd name="connsiteY52" fmla="*/ 62507 h 58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6" name="Rectangle 15">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EAAE06F-3165-1F4D-A8AA-E539FDBD1C8E}"/>
              </a:ext>
            </a:extLst>
          </p:cNvPr>
          <p:cNvSpPr>
            <a:spLocks noGrp="1"/>
          </p:cNvSpPr>
          <p:nvPr>
            <p:ph idx="1"/>
          </p:nvPr>
        </p:nvSpPr>
        <p:spPr>
          <a:xfrm>
            <a:off x="479323" y="1783830"/>
            <a:ext cx="4554582" cy="4594110"/>
          </a:xfrm>
        </p:spPr>
        <p:txBody>
          <a:bodyPr anchor="ctr">
            <a:normAutofit lnSpcReduction="10000"/>
          </a:bodyPr>
          <a:lstStyle/>
          <a:p>
            <a:pPr marL="0" indent="0">
              <a:lnSpc>
                <a:spcPct val="90000"/>
              </a:lnSpc>
              <a:buNone/>
            </a:pPr>
            <a:r>
              <a:rPr lang="en-US" sz="2000" dirty="0">
                <a:solidFill>
                  <a:srgbClr val="FFFFFF"/>
                </a:solidFill>
              </a:rPr>
              <a:t>“Whenever the people of God are growing in grace, they will be constantly obtaining a clearer understanding of His word. They will discern new light and beauty in its sacred truths. This has been true in the history of the church in all ages, and thus it will continue to the end. But as real spiritual life declines, it has ever been the tendency to cease to advance in the knowledge of the truth. Men rest satisfied with the light already received from God's word and discourage any further investigation of the Scriptures. They become conservative and seek to avoid discussion.</a:t>
            </a:r>
          </a:p>
        </p:txBody>
      </p:sp>
    </p:spTree>
    <p:extLst>
      <p:ext uri="{BB962C8B-B14F-4D97-AF65-F5344CB8AC3E}">
        <p14:creationId xmlns:p14="http://schemas.microsoft.com/office/powerpoint/2010/main" val="3780494847"/>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29"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1"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620146"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27C324E2-D02F-5E45-AF70-8D6346E3E009}"/>
              </a:ext>
            </a:extLst>
          </p:cNvPr>
          <p:cNvSpPr>
            <a:spLocks noGrp="1"/>
          </p:cNvSpPr>
          <p:nvPr>
            <p:ph type="title"/>
          </p:nvPr>
        </p:nvSpPr>
        <p:spPr>
          <a:xfrm>
            <a:off x="479323" y="629265"/>
            <a:ext cx="4554582" cy="1622322"/>
          </a:xfrm>
        </p:spPr>
        <p:txBody>
          <a:bodyPr>
            <a:normAutofit/>
          </a:bodyPr>
          <a:lstStyle/>
          <a:p>
            <a:r>
              <a:rPr lang="en-US">
                <a:solidFill>
                  <a:srgbClr val="FFFFFF"/>
                </a:solidFill>
              </a:rPr>
              <a:t>Opening Address</a:t>
            </a:r>
          </a:p>
        </p:txBody>
      </p:sp>
      <p:pic>
        <p:nvPicPr>
          <p:cNvPr id="5" name="Picture 4" descr="A person looking at the camera&#10;&#10;Description automatically generated">
            <a:extLst>
              <a:ext uri="{FF2B5EF4-FFF2-40B4-BE49-F238E27FC236}">
                <a16:creationId xmlns:a16="http://schemas.microsoft.com/office/drawing/2014/main" id="{436B7A73-C5FB-1E48-B688-AFA2427AF0F8}"/>
              </a:ext>
            </a:extLst>
          </p:cNvPr>
          <p:cNvPicPr>
            <a:picLocks noChangeAspect="1"/>
          </p:cNvPicPr>
          <p:nvPr/>
        </p:nvPicPr>
        <p:blipFill rotWithShape="1">
          <a:blip r:embed="rId3"/>
          <a:srcRect l="3000" r="14515" b="2"/>
          <a:stretch/>
        </p:blipFill>
        <p:spPr>
          <a:xfrm>
            <a:off x="5080883" y="480060"/>
            <a:ext cx="3697356" cy="5897880"/>
          </a:xfrm>
          <a:custGeom>
            <a:avLst/>
            <a:gdLst>
              <a:gd name="connsiteX0" fmla="*/ 104535 w 4929808"/>
              <a:gd name="connsiteY0" fmla="*/ 0 h 5897880"/>
              <a:gd name="connsiteX1" fmla="*/ 2751151 w 4929808"/>
              <a:gd name="connsiteY1" fmla="*/ 0 h 5897880"/>
              <a:gd name="connsiteX2" fmla="*/ 4769032 w 4929808"/>
              <a:gd name="connsiteY2" fmla="*/ 0 h 5897880"/>
              <a:gd name="connsiteX3" fmla="*/ 4929808 w 4929808"/>
              <a:gd name="connsiteY3" fmla="*/ 0 h 5897880"/>
              <a:gd name="connsiteX4" fmla="*/ 4929808 w 4929808"/>
              <a:gd name="connsiteY4" fmla="*/ 5897880 h 5897880"/>
              <a:gd name="connsiteX5" fmla="*/ 4769032 w 4929808"/>
              <a:gd name="connsiteY5" fmla="*/ 5897880 h 5897880"/>
              <a:gd name="connsiteX6" fmla="*/ 2751151 w 4929808"/>
              <a:gd name="connsiteY6" fmla="*/ 5897880 h 5897880"/>
              <a:gd name="connsiteX7" fmla="*/ 0 w 4929808"/>
              <a:gd name="connsiteY7" fmla="*/ 5897880 h 5897880"/>
              <a:gd name="connsiteX8" fmla="*/ 0 w 4929808"/>
              <a:gd name="connsiteY8" fmla="*/ 5896985 h 5897880"/>
              <a:gd name="connsiteX9" fmla="*/ 103291 w 4929808"/>
              <a:gd name="connsiteY9" fmla="*/ 5896985 h 5897880"/>
              <a:gd name="connsiteX10" fmla="*/ 112340 w 4929808"/>
              <a:gd name="connsiteY10" fmla="*/ 5838313 h 5897880"/>
              <a:gd name="connsiteX11" fmla="*/ 123631 w 4929808"/>
              <a:gd name="connsiteY11" fmla="*/ 5762037 h 5897880"/>
              <a:gd name="connsiteX12" fmla="*/ 135550 w 4929808"/>
              <a:gd name="connsiteY12" fmla="*/ 5671232 h 5897880"/>
              <a:gd name="connsiteX13" fmla="*/ 149820 w 4929808"/>
              <a:gd name="connsiteY13" fmla="*/ 5563476 h 5897880"/>
              <a:gd name="connsiteX14" fmla="*/ 164875 w 4929808"/>
              <a:gd name="connsiteY14" fmla="*/ 5444219 h 5897880"/>
              <a:gd name="connsiteX15" fmla="*/ 180714 w 4929808"/>
              <a:gd name="connsiteY15" fmla="*/ 5309828 h 5897880"/>
              <a:gd name="connsiteX16" fmla="*/ 197494 w 4929808"/>
              <a:gd name="connsiteY16" fmla="*/ 5163329 h 5897880"/>
              <a:gd name="connsiteX17" fmla="*/ 214273 w 4929808"/>
              <a:gd name="connsiteY17" fmla="*/ 5004117 h 5897880"/>
              <a:gd name="connsiteX18" fmla="*/ 231367 w 4929808"/>
              <a:gd name="connsiteY18" fmla="*/ 4834615 h 5897880"/>
              <a:gd name="connsiteX19" fmla="*/ 247205 w 4929808"/>
              <a:gd name="connsiteY19" fmla="*/ 4651794 h 5897880"/>
              <a:gd name="connsiteX20" fmla="*/ 262417 w 4929808"/>
              <a:gd name="connsiteY20" fmla="*/ 4460498 h 5897880"/>
              <a:gd name="connsiteX21" fmla="*/ 276217 w 4929808"/>
              <a:gd name="connsiteY21" fmla="*/ 4258305 h 5897880"/>
              <a:gd name="connsiteX22" fmla="*/ 289390 w 4929808"/>
              <a:gd name="connsiteY22" fmla="*/ 4047637 h 5897880"/>
              <a:gd name="connsiteX23" fmla="*/ 301779 w 4929808"/>
              <a:gd name="connsiteY23" fmla="*/ 3827889 h 5897880"/>
              <a:gd name="connsiteX24" fmla="*/ 306170 w 4929808"/>
              <a:gd name="connsiteY24" fmla="*/ 3715291 h 5897880"/>
              <a:gd name="connsiteX25" fmla="*/ 311031 w 4929808"/>
              <a:gd name="connsiteY25" fmla="*/ 3600271 h 5897880"/>
              <a:gd name="connsiteX26" fmla="*/ 315579 w 4929808"/>
              <a:gd name="connsiteY26" fmla="*/ 3483435 h 5897880"/>
              <a:gd name="connsiteX27" fmla="*/ 318558 w 4929808"/>
              <a:gd name="connsiteY27" fmla="*/ 3365994 h 5897880"/>
              <a:gd name="connsiteX28" fmla="*/ 321224 w 4929808"/>
              <a:gd name="connsiteY28" fmla="*/ 3246131 h 5897880"/>
              <a:gd name="connsiteX29" fmla="*/ 324047 w 4929808"/>
              <a:gd name="connsiteY29" fmla="*/ 3125058 h 5897880"/>
              <a:gd name="connsiteX30" fmla="*/ 325929 w 4929808"/>
              <a:gd name="connsiteY30" fmla="*/ 3001563 h 5897880"/>
              <a:gd name="connsiteX31" fmla="*/ 325929 w 4929808"/>
              <a:gd name="connsiteY31" fmla="*/ 2876858 h 5897880"/>
              <a:gd name="connsiteX32" fmla="*/ 326870 w 4929808"/>
              <a:gd name="connsiteY32" fmla="*/ 2750941 h 5897880"/>
              <a:gd name="connsiteX33" fmla="*/ 325929 w 4929808"/>
              <a:gd name="connsiteY33" fmla="*/ 2623814 h 5897880"/>
              <a:gd name="connsiteX34" fmla="*/ 324047 w 4929808"/>
              <a:gd name="connsiteY34" fmla="*/ 2494871 h 5897880"/>
              <a:gd name="connsiteX35" fmla="*/ 322322 w 4929808"/>
              <a:gd name="connsiteY35" fmla="*/ 2365928 h 5897880"/>
              <a:gd name="connsiteX36" fmla="*/ 318558 w 4929808"/>
              <a:gd name="connsiteY36" fmla="*/ 2235169 h 5897880"/>
              <a:gd name="connsiteX37" fmla="*/ 314638 w 4929808"/>
              <a:gd name="connsiteY37" fmla="*/ 2103199 h 5897880"/>
              <a:gd name="connsiteX38" fmla="*/ 310090 w 4929808"/>
              <a:gd name="connsiteY38" fmla="*/ 1971229 h 5897880"/>
              <a:gd name="connsiteX39" fmla="*/ 303660 w 4929808"/>
              <a:gd name="connsiteY39" fmla="*/ 1838048 h 5897880"/>
              <a:gd name="connsiteX40" fmla="*/ 295976 w 4929808"/>
              <a:gd name="connsiteY40" fmla="*/ 1703656 h 5897880"/>
              <a:gd name="connsiteX41" fmla="*/ 288606 w 4929808"/>
              <a:gd name="connsiteY41" fmla="*/ 1568660 h 5897880"/>
              <a:gd name="connsiteX42" fmla="*/ 279197 w 4929808"/>
              <a:gd name="connsiteY42" fmla="*/ 1433663 h 5897880"/>
              <a:gd name="connsiteX43" fmla="*/ 267906 w 4929808"/>
              <a:gd name="connsiteY43" fmla="*/ 1296850 h 5897880"/>
              <a:gd name="connsiteX44" fmla="*/ 256615 w 4929808"/>
              <a:gd name="connsiteY44" fmla="*/ 1161853 h 5897880"/>
              <a:gd name="connsiteX45" fmla="*/ 243598 w 4929808"/>
              <a:gd name="connsiteY45" fmla="*/ 1024435 h 5897880"/>
              <a:gd name="connsiteX46" fmla="*/ 229328 w 4929808"/>
              <a:gd name="connsiteY46" fmla="*/ 886411 h 5897880"/>
              <a:gd name="connsiteX47" fmla="*/ 214273 w 4929808"/>
              <a:gd name="connsiteY47" fmla="*/ 750203 h 5897880"/>
              <a:gd name="connsiteX48" fmla="*/ 196709 w 4929808"/>
              <a:gd name="connsiteY48" fmla="*/ 612180 h 5897880"/>
              <a:gd name="connsiteX49" fmla="*/ 177891 w 4929808"/>
              <a:gd name="connsiteY49" fmla="*/ 474761 h 5897880"/>
              <a:gd name="connsiteX50" fmla="*/ 159229 w 4929808"/>
              <a:gd name="connsiteY50" fmla="*/ 336738 h 5897880"/>
              <a:gd name="connsiteX51" fmla="*/ 137432 w 4929808"/>
              <a:gd name="connsiteY51" fmla="*/ 199320 h 5897880"/>
              <a:gd name="connsiteX52" fmla="*/ 115163 w 4929808"/>
              <a:gd name="connsiteY52" fmla="*/ 62507 h 58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33" name="Rectangle 32">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5" name="Oval 34">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7" name="Oval 36">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DCEC685-F17F-0540-A29E-666B3A0F1133}"/>
              </a:ext>
            </a:extLst>
          </p:cNvPr>
          <p:cNvSpPr>
            <a:spLocks noGrp="1"/>
          </p:cNvSpPr>
          <p:nvPr>
            <p:ph idx="1"/>
          </p:nvPr>
        </p:nvSpPr>
        <p:spPr>
          <a:xfrm>
            <a:off x="479323" y="1888761"/>
            <a:ext cx="4554582" cy="4341714"/>
          </a:xfrm>
        </p:spPr>
        <p:txBody>
          <a:bodyPr anchor="ctr">
            <a:normAutofit/>
          </a:bodyPr>
          <a:lstStyle/>
          <a:p>
            <a:pPr marL="0" indent="0">
              <a:lnSpc>
                <a:spcPct val="90000"/>
              </a:lnSpc>
              <a:buNone/>
            </a:pPr>
            <a:r>
              <a:rPr lang="en-US" sz="2000" dirty="0">
                <a:solidFill>
                  <a:srgbClr val="FFFFFF"/>
                </a:solidFill>
              </a:rPr>
              <a:t>“The fact that there is no controversy or agitation among God's people should not be regarded as conclusive evidence that they are holding fast to sound doctrine. There is reason to fear that they may not be clearly discriminating between truth and error. When no new questions are started by investigation of the Scriptures, when no difference of opinion arises which will set men to searching the Bible for themselves to make sure that they have the truth,” Ellen G. White (7T 706, 707).</a:t>
            </a:r>
          </a:p>
          <a:p>
            <a:pPr>
              <a:lnSpc>
                <a:spcPct val="90000"/>
              </a:lnSpc>
            </a:pPr>
            <a:endParaRPr lang="en-US" dirty="0">
              <a:solidFill>
                <a:srgbClr val="FFFFFF"/>
              </a:solidFill>
            </a:endParaRPr>
          </a:p>
        </p:txBody>
      </p:sp>
    </p:spTree>
    <p:extLst>
      <p:ext uri="{BB962C8B-B14F-4D97-AF65-F5344CB8AC3E}">
        <p14:creationId xmlns:p14="http://schemas.microsoft.com/office/powerpoint/2010/main" val="2252031439"/>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building, indoor, photo, black&#13;&#10;&#13;&#10;Description automatically generated">
            <a:extLst>
              <a:ext uri="{FF2B5EF4-FFF2-40B4-BE49-F238E27FC236}">
                <a16:creationId xmlns:a16="http://schemas.microsoft.com/office/drawing/2014/main" id="{B2892C09-CF7A-2F43-A58A-3DF0426C20CE}"/>
              </a:ext>
            </a:extLst>
          </p:cNvPr>
          <p:cNvPicPr>
            <a:picLocks noGrp="1" noChangeAspect="1"/>
          </p:cNvPicPr>
          <p:nvPr>
            <p:ph idx="1"/>
          </p:nvPr>
        </p:nvPicPr>
        <p:blipFill rotWithShape="1">
          <a:blip r:embed="rId3"/>
          <a:srcRect l="8983" r="10351" b="1"/>
          <a:stretch/>
        </p:blipFill>
        <p:spPr>
          <a:xfrm>
            <a:off x="20" y="10"/>
            <a:ext cx="9143980" cy="6857990"/>
          </a:xfrm>
          <a:prstGeom prst="rect">
            <a:avLst/>
          </a:prstGeom>
        </p:spPr>
      </p:pic>
    </p:spTree>
    <p:extLst>
      <p:ext uri="{BB962C8B-B14F-4D97-AF65-F5344CB8AC3E}">
        <p14:creationId xmlns:p14="http://schemas.microsoft.com/office/powerpoint/2010/main" val="2953839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B851A84-F618-FE4B-BE30-65EF10F8362D}"/>
              </a:ext>
            </a:extLst>
          </p:cNvPr>
          <p:cNvPicPr>
            <a:picLocks noChangeAspect="1"/>
          </p:cNvPicPr>
          <p:nvPr/>
        </p:nvPicPr>
        <p:blipFill rotWithShape="1">
          <a:blip r:embed="rId3"/>
          <a:srcRect b="37711"/>
          <a:stretch/>
        </p:blipFill>
        <p:spPr>
          <a:xfrm>
            <a:off x="357813" y="466162"/>
            <a:ext cx="8428374" cy="3937502"/>
          </a:xfrm>
          <a:custGeom>
            <a:avLst/>
            <a:gdLst>
              <a:gd name="connsiteX0" fmla="*/ 0 w 12191695"/>
              <a:gd name="connsiteY0" fmla="*/ 0 h 5020241"/>
              <a:gd name="connsiteX1" fmla="*/ 12191695 w 12191695"/>
              <a:gd name="connsiteY1" fmla="*/ 0 h 5020241"/>
              <a:gd name="connsiteX2" fmla="*/ 12191695 w 12191695"/>
              <a:gd name="connsiteY2" fmla="*/ 4057991 h 5020241"/>
              <a:gd name="connsiteX3" fmla="*/ 11914945 w 12191695"/>
              <a:gd name="connsiteY3" fmla="*/ 4110187 h 5020241"/>
              <a:gd name="connsiteX4" fmla="*/ 11639412 w 12191695"/>
              <a:gd name="connsiteY4" fmla="*/ 4159931 h 5020241"/>
              <a:gd name="connsiteX5" fmla="*/ 11362661 w 12191695"/>
              <a:gd name="connsiteY5" fmla="*/ 4208624 h 5020241"/>
              <a:gd name="connsiteX6" fmla="*/ 11084690 w 12191695"/>
              <a:gd name="connsiteY6" fmla="*/ 4250310 h 5020241"/>
              <a:gd name="connsiteX7" fmla="*/ 10807939 w 12191695"/>
              <a:gd name="connsiteY7" fmla="*/ 4292347 h 5020241"/>
              <a:gd name="connsiteX8" fmla="*/ 10529968 w 12191695"/>
              <a:gd name="connsiteY8" fmla="*/ 4331582 h 5020241"/>
              <a:gd name="connsiteX9" fmla="*/ 10255655 w 12191695"/>
              <a:gd name="connsiteY9" fmla="*/ 4365211 h 5020241"/>
              <a:gd name="connsiteX10" fmla="*/ 9977684 w 12191695"/>
              <a:gd name="connsiteY10" fmla="*/ 4397089 h 5020241"/>
              <a:gd name="connsiteX11" fmla="*/ 9700933 w 12191695"/>
              <a:gd name="connsiteY11" fmla="*/ 4426165 h 5020241"/>
              <a:gd name="connsiteX12" fmla="*/ 9429058 w 12191695"/>
              <a:gd name="connsiteY12" fmla="*/ 4451387 h 5020241"/>
              <a:gd name="connsiteX13" fmla="*/ 9153526 w 12191695"/>
              <a:gd name="connsiteY13" fmla="*/ 4476609 h 5020241"/>
              <a:gd name="connsiteX14" fmla="*/ 8881651 w 12191695"/>
              <a:gd name="connsiteY14" fmla="*/ 4497628 h 5020241"/>
              <a:gd name="connsiteX15" fmla="*/ 8609776 w 12191695"/>
              <a:gd name="connsiteY15" fmla="*/ 4514092 h 5020241"/>
              <a:gd name="connsiteX16" fmla="*/ 8339121 w 12191695"/>
              <a:gd name="connsiteY16" fmla="*/ 4531258 h 5020241"/>
              <a:gd name="connsiteX17" fmla="*/ 8070903 w 12191695"/>
              <a:gd name="connsiteY17" fmla="*/ 4545620 h 5020241"/>
              <a:gd name="connsiteX18" fmla="*/ 7805124 w 12191695"/>
              <a:gd name="connsiteY18" fmla="*/ 4555779 h 5020241"/>
              <a:gd name="connsiteX19" fmla="*/ 7539345 w 12191695"/>
              <a:gd name="connsiteY19" fmla="*/ 4564537 h 5020241"/>
              <a:gd name="connsiteX20" fmla="*/ 7276005 w 12191695"/>
              <a:gd name="connsiteY20" fmla="*/ 4572944 h 5020241"/>
              <a:gd name="connsiteX21" fmla="*/ 7016322 w 12191695"/>
              <a:gd name="connsiteY21" fmla="*/ 4576798 h 5020241"/>
              <a:gd name="connsiteX22" fmla="*/ 6756639 w 12191695"/>
              <a:gd name="connsiteY22" fmla="*/ 4581001 h 5020241"/>
              <a:gd name="connsiteX23" fmla="*/ 6500613 w 12191695"/>
              <a:gd name="connsiteY23" fmla="*/ 4583103 h 5020241"/>
              <a:gd name="connsiteX24" fmla="*/ 6247026 w 12191695"/>
              <a:gd name="connsiteY24" fmla="*/ 4581001 h 5020241"/>
              <a:gd name="connsiteX25" fmla="*/ 5995877 w 12191695"/>
              <a:gd name="connsiteY25" fmla="*/ 4581001 h 5020241"/>
              <a:gd name="connsiteX26" fmla="*/ 5747167 w 12191695"/>
              <a:gd name="connsiteY26" fmla="*/ 4576798 h 5020241"/>
              <a:gd name="connsiteX27" fmla="*/ 5503333 w 12191695"/>
              <a:gd name="connsiteY27" fmla="*/ 4570492 h 5020241"/>
              <a:gd name="connsiteX28" fmla="*/ 5261938 w 12191695"/>
              <a:gd name="connsiteY28" fmla="*/ 4564537 h 5020241"/>
              <a:gd name="connsiteX29" fmla="*/ 5025418 w 12191695"/>
              <a:gd name="connsiteY29" fmla="*/ 4557881 h 5020241"/>
              <a:gd name="connsiteX30" fmla="*/ 4790118 w 12191695"/>
              <a:gd name="connsiteY30" fmla="*/ 4547722 h 5020241"/>
              <a:gd name="connsiteX31" fmla="*/ 4558477 w 12191695"/>
              <a:gd name="connsiteY31" fmla="*/ 4536862 h 5020241"/>
              <a:gd name="connsiteX32" fmla="*/ 4331710 w 12191695"/>
              <a:gd name="connsiteY32" fmla="*/ 4527054 h 5020241"/>
              <a:gd name="connsiteX33" fmla="*/ 3889152 w 12191695"/>
              <a:gd name="connsiteY33" fmla="*/ 4499379 h 5020241"/>
              <a:gd name="connsiteX34" fmla="*/ 3464881 w 12191695"/>
              <a:gd name="connsiteY34" fmla="*/ 4469954 h 5020241"/>
              <a:gd name="connsiteX35" fmla="*/ 3057678 w 12191695"/>
              <a:gd name="connsiteY35" fmla="*/ 4439126 h 5020241"/>
              <a:gd name="connsiteX36" fmla="*/ 2672421 w 12191695"/>
              <a:gd name="connsiteY36" fmla="*/ 4405147 h 5020241"/>
              <a:gd name="connsiteX37" fmla="*/ 2304232 w 12191695"/>
              <a:gd name="connsiteY37" fmla="*/ 4369765 h 5020241"/>
              <a:gd name="connsiteX38" fmla="*/ 1962864 w 12191695"/>
              <a:gd name="connsiteY38" fmla="*/ 4331582 h 5020241"/>
              <a:gd name="connsiteX39" fmla="*/ 1642223 w 12191695"/>
              <a:gd name="connsiteY39" fmla="*/ 4294099 h 5020241"/>
              <a:gd name="connsiteX40" fmla="*/ 1347183 w 12191695"/>
              <a:gd name="connsiteY40" fmla="*/ 4256616 h 5020241"/>
              <a:gd name="connsiteX41" fmla="*/ 1076528 w 12191695"/>
              <a:gd name="connsiteY41" fmla="*/ 4221235 h 5020241"/>
              <a:gd name="connsiteX42" fmla="*/ 836351 w 12191695"/>
              <a:gd name="connsiteY42" fmla="*/ 4187605 h 5020241"/>
              <a:gd name="connsiteX43" fmla="*/ 619339 w 12191695"/>
              <a:gd name="connsiteY43" fmla="*/ 4155727 h 5020241"/>
              <a:gd name="connsiteX44" fmla="*/ 436464 w 12191695"/>
              <a:gd name="connsiteY44" fmla="*/ 4129104 h 5020241"/>
              <a:gd name="connsiteX45" fmla="*/ 282848 w 12191695"/>
              <a:gd name="connsiteY45" fmla="*/ 4103881 h 5020241"/>
              <a:gd name="connsiteX46" fmla="*/ 71932 w 12191695"/>
              <a:gd name="connsiteY46" fmla="*/ 4067800 h 5020241"/>
              <a:gd name="connsiteX47" fmla="*/ 1 w 12191695"/>
              <a:gd name="connsiteY47" fmla="*/ 4055539 h 5020241"/>
              <a:gd name="connsiteX48" fmla="*/ 1 w 12191695"/>
              <a:gd name="connsiteY48" fmla="*/ 5020241 h 5020241"/>
              <a:gd name="connsiteX49" fmla="*/ 0 w 12191695"/>
              <a:gd name="connsiteY49" fmla="*/ 5020241 h 502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9"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2142" y="3128074"/>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31" name="Freeform: Shape 30">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9144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3"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85965430-27EB-1D4E-9484-F268B661C9D8}"/>
              </a:ext>
            </a:extLst>
          </p:cNvPr>
          <p:cNvSpPr>
            <a:spLocks noGrp="1"/>
          </p:cNvSpPr>
          <p:nvPr>
            <p:ph type="title"/>
          </p:nvPr>
        </p:nvSpPr>
        <p:spPr>
          <a:xfrm>
            <a:off x="866216" y="4110824"/>
            <a:ext cx="3761443" cy="1908975"/>
          </a:xfrm>
        </p:spPr>
        <p:txBody>
          <a:bodyPr vert="horz" lIns="91440" tIns="45720" rIns="91440" bIns="45720" rtlCol="0">
            <a:normAutofit/>
          </a:bodyPr>
          <a:lstStyle/>
          <a:p>
            <a:r>
              <a:rPr lang="en-US" dirty="0">
                <a:solidFill>
                  <a:schemeClr val="tx1"/>
                </a:solidFill>
              </a:rPr>
              <a:t>Bible Translations</a:t>
            </a:r>
            <a:endParaRPr lang="en-US" b="0" i="0" kern="1200" dirty="0">
              <a:solidFill>
                <a:schemeClr val="tx1"/>
              </a:solidFill>
              <a:latin typeface="+mj-lt"/>
              <a:ea typeface="+mj-ea"/>
              <a:cs typeface="+mj-cs"/>
            </a:endParaRPr>
          </a:p>
        </p:txBody>
      </p:sp>
      <p:sp>
        <p:nvSpPr>
          <p:cNvPr id="26" name="Content Placeholder 25">
            <a:extLst>
              <a:ext uri="{FF2B5EF4-FFF2-40B4-BE49-F238E27FC236}">
                <a16:creationId xmlns:a16="http://schemas.microsoft.com/office/drawing/2014/main" id="{4BDBCD56-87D0-46AE-AC0B-663B0A16ECFC}"/>
              </a:ext>
            </a:extLst>
          </p:cNvPr>
          <p:cNvSpPr>
            <a:spLocks noGrp="1"/>
          </p:cNvSpPr>
          <p:nvPr>
            <p:ph idx="1"/>
          </p:nvPr>
        </p:nvSpPr>
        <p:spPr>
          <a:xfrm>
            <a:off x="4781920" y="4110824"/>
            <a:ext cx="3579382" cy="1908976"/>
          </a:xfrm>
        </p:spPr>
        <p:txBody>
          <a:bodyPr anchor="ctr">
            <a:normAutofit/>
          </a:bodyPr>
          <a:lstStyle/>
          <a:p>
            <a:endParaRPr lang="en-US">
              <a:solidFill>
                <a:schemeClr val="tx1"/>
              </a:solidFill>
            </a:endParaRPr>
          </a:p>
        </p:txBody>
      </p:sp>
    </p:spTree>
    <p:extLst>
      <p:ext uri="{BB962C8B-B14F-4D97-AF65-F5344CB8AC3E}">
        <p14:creationId xmlns:p14="http://schemas.microsoft.com/office/powerpoint/2010/main" val="2399836163"/>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08C74-1C8F-C94F-B720-D1E79A705209}"/>
              </a:ext>
            </a:extLst>
          </p:cNvPr>
          <p:cNvPicPr>
            <a:picLocks noChangeAspect="1"/>
          </p:cNvPicPr>
          <p:nvPr/>
        </p:nvPicPr>
        <p:blipFill rotWithShape="1">
          <a:blip r:embed="rId3"/>
          <a:srcRect t="2761" r="-1" b="28760"/>
          <a:stretch/>
        </p:blipFill>
        <p:spPr>
          <a:xfrm>
            <a:off x="357814" y="466162"/>
            <a:ext cx="4211900" cy="3937502"/>
          </a:xfrm>
          <a:custGeom>
            <a:avLst/>
            <a:gdLst>
              <a:gd name="connsiteX0" fmla="*/ 0 w 5615867"/>
              <a:gd name="connsiteY0" fmla="*/ 0 h 3937502"/>
              <a:gd name="connsiteX1" fmla="*/ 5615867 w 5615867"/>
              <a:gd name="connsiteY1" fmla="*/ 0 h 3937502"/>
              <a:gd name="connsiteX2" fmla="*/ 5615867 w 5615867"/>
              <a:gd name="connsiteY2" fmla="*/ 3592995 h 3937502"/>
              <a:gd name="connsiteX3" fmla="*/ 5526768 w 5615867"/>
              <a:gd name="connsiteY3" fmla="*/ 3592995 h 3937502"/>
              <a:gd name="connsiteX4" fmla="*/ 5297516 w 5615867"/>
              <a:gd name="connsiteY4" fmla="*/ 3589699 h 3937502"/>
              <a:gd name="connsiteX5" fmla="*/ 5072759 w 5615867"/>
              <a:gd name="connsiteY5" fmla="*/ 3584753 h 3937502"/>
              <a:gd name="connsiteX6" fmla="*/ 4850251 w 5615867"/>
              <a:gd name="connsiteY6" fmla="*/ 3580082 h 3937502"/>
              <a:gd name="connsiteX7" fmla="*/ 4632236 w 5615867"/>
              <a:gd name="connsiteY7" fmla="*/ 3574861 h 3937502"/>
              <a:gd name="connsiteX8" fmla="*/ 4415345 w 5615867"/>
              <a:gd name="connsiteY8" fmla="*/ 3566894 h 3937502"/>
              <a:gd name="connsiteX9" fmla="*/ 4201828 w 5615867"/>
              <a:gd name="connsiteY9" fmla="*/ 3558376 h 3937502"/>
              <a:gd name="connsiteX10" fmla="*/ 3992803 w 5615867"/>
              <a:gd name="connsiteY10" fmla="*/ 3550683 h 3937502"/>
              <a:gd name="connsiteX11" fmla="*/ 3584870 w 5615867"/>
              <a:gd name="connsiteY11" fmla="*/ 3528977 h 3937502"/>
              <a:gd name="connsiteX12" fmla="*/ 3193793 w 5615867"/>
              <a:gd name="connsiteY12" fmla="*/ 3505898 h 3937502"/>
              <a:gd name="connsiteX13" fmla="*/ 2818449 w 5615867"/>
              <a:gd name="connsiteY13" fmla="*/ 3481719 h 3937502"/>
              <a:gd name="connsiteX14" fmla="*/ 2463334 w 5615867"/>
              <a:gd name="connsiteY14" fmla="*/ 3455068 h 3937502"/>
              <a:gd name="connsiteX15" fmla="*/ 2123952 w 5615867"/>
              <a:gd name="connsiteY15" fmla="*/ 3427317 h 3937502"/>
              <a:gd name="connsiteX16" fmla="*/ 1809292 w 5615867"/>
              <a:gd name="connsiteY16" fmla="*/ 3397369 h 3937502"/>
              <a:gd name="connsiteX17" fmla="*/ 1513738 w 5615867"/>
              <a:gd name="connsiteY17" fmla="*/ 3367971 h 3937502"/>
              <a:gd name="connsiteX18" fmla="*/ 1241781 w 5615867"/>
              <a:gd name="connsiteY18" fmla="*/ 3338572 h 3937502"/>
              <a:gd name="connsiteX19" fmla="*/ 992302 w 5615867"/>
              <a:gd name="connsiteY19" fmla="*/ 3310822 h 3937502"/>
              <a:gd name="connsiteX20" fmla="*/ 770916 w 5615867"/>
              <a:gd name="connsiteY20" fmla="*/ 3284445 h 3937502"/>
              <a:gd name="connsiteX21" fmla="*/ 570883 w 5615867"/>
              <a:gd name="connsiteY21" fmla="*/ 3259442 h 3937502"/>
              <a:gd name="connsiteX22" fmla="*/ 402316 w 5615867"/>
              <a:gd name="connsiteY22" fmla="*/ 3238561 h 3937502"/>
              <a:gd name="connsiteX23" fmla="*/ 260719 w 5615867"/>
              <a:gd name="connsiteY23" fmla="*/ 3218778 h 3937502"/>
              <a:gd name="connsiteX24" fmla="*/ 66304 w 5615867"/>
              <a:gd name="connsiteY24" fmla="*/ 3190479 h 3937502"/>
              <a:gd name="connsiteX25" fmla="*/ 1 w 5615867"/>
              <a:gd name="connsiteY25" fmla="*/ 3180862 h 3937502"/>
              <a:gd name="connsiteX26" fmla="*/ 1 w 5615867"/>
              <a:gd name="connsiteY26" fmla="*/ 3937502 h 3937502"/>
              <a:gd name="connsiteX27" fmla="*/ 0 w 5615867"/>
              <a:gd name="connsiteY27" fmla="*/ 3937502 h 393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5867" h="3937502">
                <a:moveTo>
                  <a:pt x="0" y="0"/>
                </a:moveTo>
                <a:lnTo>
                  <a:pt x="5615867" y="0"/>
                </a:lnTo>
                <a:lnTo>
                  <a:pt x="5615867" y="3592995"/>
                </a:lnTo>
                <a:lnTo>
                  <a:pt x="5526768" y="3592995"/>
                </a:lnTo>
                <a:lnTo>
                  <a:pt x="5297516" y="3589699"/>
                </a:lnTo>
                <a:lnTo>
                  <a:pt x="5072759" y="3584753"/>
                </a:lnTo>
                <a:lnTo>
                  <a:pt x="4850251" y="3580082"/>
                </a:lnTo>
                <a:lnTo>
                  <a:pt x="4632236" y="3574861"/>
                </a:lnTo>
                <a:lnTo>
                  <a:pt x="4415345" y="3566894"/>
                </a:lnTo>
                <a:lnTo>
                  <a:pt x="4201828" y="3558376"/>
                </a:lnTo>
                <a:lnTo>
                  <a:pt x="3992803" y="3550683"/>
                </a:lnTo>
                <a:lnTo>
                  <a:pt x="3584870" y="3528977"/>
                </a:lnTo>
                <a:lnTo>
                  <a:pt x="3193793" y="3505898"/>
                </a:lnTo>
                <a:lnTo>
                  <a:pt x="2818449" y="3481719"/>
                </a:lnTo>
                <a:lnTo>
                  <a:pt x="2463334" y="3455068"/>
                </a:lnTo>
                <a:lnTo>
                  <a:pt x="2123952" y="3427317"/>
                </a:lnTo>
                <a:lnTo>
                  <a:pt x="1809292" y="3397369"/>
                </a:lnTo>
                <a:lnTo>
                  <a:pt x="1513738" y="3367971"/>
                </a:lnTo>
                <a:lnTo>
                  <a:pt x="1241781" y="3338572"/>
                </a:lnTo>
                <a:lnTo>
                  <a:pt x="992302" y="3310822"/>
                </a:lnTo>
                <a:lnTo>
                  <a:pt x="770916" y="3284445"/>
                </a:lnTo>
                <a:lnTo>
                  <a:pt x="570883" y="3259442"/>
                </a:lnTo>
                <a:lnTo>
                  <a:pt x="402316" y="3238561"/>
                </a:lnTo>
                <a:lnTo>
                  <a:pt x="260719" y="3218778"/>
                </a:lnTo>
                <a:lnTo>
                  <a:pt x="66304" y="3190479"/>
                </a:lnTo>
                <a:lnTo>
                  <a:pt x="1" y="3180862"/>
                </a:lnTo>
                <a:lnTo>
                  <a:pt x="1" y="3937502"/>
                </a:lnTo>
                <a:lnTo>
                  <a:pt x="0" y="3937502"/>
                </a:lnTo>
                <a:close/>
              </a:path>
            </a:pathLst>
          </a:custGeom>
        </p:spPr>
      </p:pic>
      <p:pic>
        <p:nvPicPr>
          <p:cNvPr id="4" name="Content Placeholder 3">
            <a:extLst>
              <a:ext uri="{FF2B5EF4-FFF2-40B4-BE49-F238E27FC236}">
                <a16:creationId xmlns:a16="http://schemas.microsoft.com/office/drawing/2014/main" id="{C537D367-C7AF-D04D-81C5-A7498E6E9A90}"/>
              </a:ext>
            </a:extLst>
          </p:cNvPr>
          <p:cNvPicPr>
            <a:picLocks noChangeAspect="1"/>
          </p:cNvPicPr>
          <p:nvPr/>
        </p:nvPicPr>
        <p:blipFill rotWithShape="1">
          <a:blip r:embed="rId4"/>
          <a:srcRect t="17186" b="24235"/>
          <a:stretch/>
        </p:blipFill>
        <p:spPr>
          <a:xfrm>
            <a:off x="4567428" y="454911"/>
            <a:ext cx="4218760" cy="3594644"/>
          </a:xfrm>
          <a:custGeom>
            <a:avLst/>
            <a:gdLst>
              <a:gd name="connsiteX0" fmla="*/ 0 w 5625013"/>
              <a:gd name="connsiteY0" fmla="*/ 0 h 3594644"/>
              <a:gd name="connsiteX1" fmla="*/ 5625013 w 5625013"/>
              <a:gd name="connsiteY1" fmla="*/ 0 h 3594644"/>
              <a:gd name="connsiteX2" fmla="*/ 5625013 w 5625013"/>
              <a:gd name="connsiteY2" fmla="*/ 3182785 h 3594644"/>
              <a:gd name="connsiteX3" fmla="*/ 5369916 w 5625013"/>
              <a:gd name="connsiteY3" fmla="*/ 3223724 h 3594644"/>
              <a:gd name="connsiteX4" fmla="*/ 5115940 w 5625013"/>
              <a:gd name="connsiteY4" fmla="*/ 3262739 h 3594644"/>
              <a:gd name="connsiteX5" fmla="*/ 4860842 w 5625013"/>
              <a:gd name="connsiteY5" fmla="*/ 3300930 h 3594644"/>
              <a:gd name="connsiteX6" fmla="*/ 4604619 w 5625013"/>
              <a:gd name="connsiteY6" fmla="*/ 3333626 h 3594644"/>
              <a:gd name="connsiteX7" fmla="*/ 4349520 w 5625013"/>
              <a:gd name="connsiteY7" fmla="*/ 3366596 h 3594644"/>
              <a:gd name="connsiteX8" fmla="*/ 4093297 w 5625013"/>
              <a:gd name="connsiteY8" fmla="*/ 3397369 h 3594644"/>
              <a:gd name="connsiteX9" fmla="*/ 3840446 w 5625013"/>
              <a:gd name="connsiteY9" fmla="*/ 3423746 h 3594644"/>
              <a:gd name="connsiteX10" fmla="*/ 3584223 w 5625013"/>
              <a:gd name="connsiteY10" fmla="*/ 3448748 h 3594644"/>
              <a:gd name="connsiteX11" fmla="*/ 3329125 w 5625013"/>
              <a:gd name="connsiteY11" fmla="*/ 3471553 h 3594644"/>
              <a:gd name="connsiteX12" fmla="*/ 3078521 w 5625013"/>
              <a:gd name="connsiteY12" fmla="*/ 3491336 h 3594644"/>
              <a:gd name="connsiteX13" fmla="*/ 2824547 w 5625013"/>
              <a:gd name="connsiteY13" fmla="*/ 3511118 h 3594644"/>
              <a:gd name="connsiteX14" fmla="*/ 2573942 w 5625013"/>
              <a:gd name="connsiteY14" fmla="*/ 3527604 h 3594644"/>
              <a:gd name="connsiteX15" fmla="*/ 2323339 w 5625013"/>
              <a:gd name="connsiteY15" fmla="*/ 3540517 h 3594644"/>
              <a:gd name="connsiteX16" fmla="*/ 2073860 w 5625013"/>
              <a:gd name="connsiteY16" fmla="*/ 3553980 h 3594644"/>
              <a:gd name="connsiteX17" fmla="*/ 1826627 w 5625013"/>
              <a:gd name="connsiteY17" fmla="*/ 3565245 h 3594644"/>
              <a:gd name="connsiteX18" fmla="*/ 1581642 w 5625013"/>
              <a:gd name="connsiteY18" fmla="*/ 3573213 h 3594644"/>
              <a:gd name="connsiteX19" fmla="*/ 1336657 w 5625013"/>
              <a:gd name="connsiteY19" fmla="*/ 3580082 h 3594644"/>
              <a:gd name="connsiteX20" fmla="*/ 1093921 w 5625013"/>
              <a:gd name="connsiteY20" fmla="*/ 3586676 h 3594644"/>
              <a:gd name="connsiteX21" fmla="*/ 854555 w 5625013"/>
              <a:gd name="connsiteY21" fmla="*/ 3589699 h 3594644"/>
              <a:gd name="connsiteX22" fmla="*/ 615189 w 5625013"/>
              <a:gd name="connsiteY22" fmla="*/ 3592995 h 3594644"/>
              <a:gd name="connsiteX23" fmla="*/ 379194 w 5625013"/>
              <a:gd name="connsiteY23" fmla="*/ 3594644 h 3594644"/>
              <a:gd name="connsiteX24" fmla="*/ 145448 w 5625013"/>
              <a:gd name="connsiteY24" fmla="*/ 3592995 h 3594644"/>
              <a:gd name="connsiteX25" fmla="*/ 0 w 5625013"/>
              <a:gd name="connsiteY25" fmla="*/ 3592995 h 359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25013" h="3594644">
                <a:moveTo>
                  <a:pt x="0" y="0"/>
                </a:moveTo>
                <a:lnTo>
                  <a:pt x="5625013" y="0"/>
                </a:lnTo>
                <a:lnTo>
                  <a:pt x="5625013" y="3182785"/>
                </a:lnTo>
                <a:lnTo>
                  <a:pt x="5369916" y="3223724"/>
                </a:lnTo>
                <a:lnTo>
                  <a:pt x="5115940" y="3262739"/>
                </a:lnTo>
                <a:lnTo>
                  <a:pt x="4860842" y="3300930"/>
                </a:lnTo>
                <a:lnTo>
                  <a:pt x="4604619" y="3333626"/>
                </a:lnTo>
                <a:lnTo>
                  <a:pt x="4349520" y="3366596"/>
                </a:lnTo>
                <a:lnTo>
                  <a:pt x="4093297" y="3397369"/>
                </a:lnTo>
                <a:lnTo>
                  <a:pt x="3840446" y="3423746"/>
                </a:lnTo>
                <a:lnTo>
                  <a:pt x="3584223" y="3448748"/>
                </a:lnTo>
                <a:lnTo>
                  <a:pt x="3329125" y="3471553"/>
                </a:lnTo>
                <a:lnTo>
                  <a:pt x="3078521" y="3491336"/>
                </a:lnTo>
                <a:lnTo>
                  <a:pt x="2824547" y="3511118"/>
                </a:lnTo>
                <a:lnTo>
                  <a:pt x="2573942" y="3527604"/>
                </a:lnTo>
                <a:lnTo>
                  <a:pt x="2323339" y="3540517"/>
                </a:lnTo>
                <a:lnTo>
                  <a:pt x="2073860" y="3553980"/>
                </a:lnTo>
                <a:lnTo>
                  <a:pt x="1826627" y="3565245"/>
                </a:lnTo>
                <a:lnTo>
                  <a:pt x="1581642" y="3573213"/>
                </a:lnTo>
                <a:lnTo>
                  <a:pt x="1336657" y="3580082"/>
                </a:lnTo>
                <a:lnTo>
                  <a:pt x="1093921" y="3586676"/>
                </a:lnTo>
                <a:lnTo>
                  <a:pt x="854555" y="3589699"/>
                </a:lnTo>
                <a:lnTo>
                  <a:pt x="615189" y="3592995"/>
                </a:lnTo>
                <a:lnTo>
                  <a:pt x="379194" y="3594644"/>
                </a:lnTo>
                <a:lnTo>
                  <a:pt x="145448" y="3592995"/>
                </a:lnTo>
                <a:lnTo>
                  <a:pt x="0" y="3592995"/>
                </a:lnTo>
                <a:close/>
              </a:path>
            </a:pathLst>
          </a:custGeom>
        </p:spPr>
      </p:pic>
      <p:sp>
        <p:nvSpPr>
          <p:cNvPr id="12"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2142" y="3128074"/>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 name="Freeform: Shape 13">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9144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6"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0DF1DEC-BB6D-9842-872B-6AD6A2ED959E}"/>
              </a:ext>
            </a:extLst>
          </p:cNvPr>
          <p:cNvSpPr>
            <a:spLocks noGrp="1"/>
          </p:cNvSpPr>
          <p:nvPr>
            <p:ph type="title"/>
          </p:nvPr>
        </p:nvSpPr>
        <p:spPr>
          <a:xfrm>
            <a:off x="866216" y="4110824"/>
            <a:ext cx="3761443" cy="1908975"/>
          </a:xfrm>
        </p:spPr>
        <p:txBody>
          <a:bodyPr>
            <a:normAutofit/>
          </a:bodyPr>
          <a:lstStyle/>
          <a:p>
            <a:r>
              <a:rPr lang="en-US" dirty="0">
                <a:solidFill>
                  <a:schemeClr val="tx1"/>
                </a:solidFill>
              </a:rPr>
              <a:t>Trinity</a:t>
            </a:r>
          </a:p>
        </p:txBody>
      </p:sp>
      <p:sp>
        <p:nvSpPr>
          <p:cNvPr id="9" name="Content Placeholder 8">
            <a:extLst>
              <a:ext uri="{FF2B5EF4-FFF2-40B4-BE49-F238E27FC236}">
                <a16:creationId xmlns:a16="http://schemas.microsoft.com/office/drawing/2014/main" id="{DE82D3DA-263B-465D-B89E-5575C6AC468E}"/>
              </a:ext>
            </a:extLst>
          </p:cNvPr>
          <p:cNvSpPr>
            <a:spLocks noGrp="1"/>
          </p:cNvSpPr>
          <p:nvPr>
            <p:ph idx="1"/>
          </p:nvPr>
        </p:nvSpPr>
        <p:spPr>
          <a:xfrm>
            <a:off x="4781920" y="4110824"/>
            <a:ext cx="3579382" cy="1908976"/>
          </a:xfrm>
        </p:spPr>
        <p:txBody>
          <a:bodyPr anchor="ctr">
            <a:normAutofit/>
          </a:bodyPr>
          <a:lstStyle/>
          <a:p>
            <a:endParaRPr lang="en-US">
              <a:solidFill>
                <a:schemeClr val="tx1"/>
              </a:solidFill>
            </a:endParaRPr>
          </a:p>
        </p:txBody>
      </p:sp>
    </p:spTree>
    <p:extLst>
      <p:ext uri="{BB962C8B-B14F-4D97-AF65-F5344CB8AC3E}">
        <p14:creationId xmlns:p14="http://schemas.microsoft.com/office/powerpoint/2010/main" val="43744330"/>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146" name="Picture 2" descr="Image result for Allenby conquers Jerusalem">
            <a:hlinkClick r:id="rId3"/>
            <a:extLst>
              <a:ext uri="{FF2B5EF4-FFF2-40B4-BE49-F238E27FC236}">
                <a16:creationId xmlns:a16="http://schemas.microsoft.com/office/drawing/2014/main" id="{E6E6E6BC-8EA5-CF42-807C-9D904721E098}"/>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0787" r="4116"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A1660FEB-754C-9B4F-B067-CA4B261EB6E5}"/>
              </a:ext>
            </a:extLst>
          </p:cNvPr>
          <p:cNvSpPr>
            <a:spLocks noChangeArrowheads="1"/>
          </p:cNvSpPr>
          <p:nvPr/>
        </p:nvSpPr>
        <p:spPr bwMode="auto">
          <a:xfrm>
            <a:off x="0" y="-1431161"/>
            <a:ext cx="9144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18000" b="0" i="0" u="none" strike="noStrike" cap="none" normalizeH="0" baseline="0">
                <a:ln>
                  <a:noFill/>
                </a:ln>
                <a:solidFill>
                  <a:schemeClr val="tx1"/>
                </a:solidFill>
                <a:effectLst/>
                <a:latin typeface="Arial" panose="020B0604020202020204" pitchFamily="34" charset="0"/>
                <a:hlinkClick r:id="rId3"/>
              </a:rPr>
              <a:t>        </a:t>
            </a:r>
            <a:r>
              <a:rPr kumimoji="0" lang="en-US" altLang="en-US" sz="1800" b="0" i="0" u="none" strike="noStrike" cap="none" normalizeH="0" baseline="0">
                <a:ln>
                  <a:noFill/>
                </a:ln>
                <a:solidFill>
                  <a:schemeClr val="tx1"/>
                </a:solidFill>
                <a:effectLst/>
                <a:latin typeface="Arial" panose="020B0604020202020204" pitchFamily="34" charset="0"/>
                <a:hlinkClick r:id="rId3"/>
              </a:rPr>
              <a:t>609 × 343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62414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909B0-388E-674B-A693-A2C457BDB362}"/>
              </a:ext>
            </a:extLst>
          </p:cNvPr>
          <p:cNvSpPr>
            <a:spLocks noGrp="1"/>
          </p:cNvSpPr>
          <p:nvPr>
            <p:ph type="title"/>
          </p:nvPr>
        </p:nvSpPr>
        <p:spPr/>
        <p:txBody>
          <a:bodyPr/>
          <a:lstStyle/>
          <a:p>
            <a:r>
              <a:rPr lang="en-US" dirty="0"/>
              <a:t>Prophetic Interpretation</a:t>
            </a:r>
          </a:p>
        </p:txBody>
      </p:sp>
      <p:sp>
        <p:nvSpPr>
          <p:cNvPr id="3" name="Content Placeholder 2">
            <a:extLst>
              <a:ext uri="{FF2B5EF4-FFF2-40B4-BE49-F238E27FC236}">
                <a16:creationId xmlns:a16="http://schemas.microsoft.com/office/drawing/2014/main" id="{F9AB6227-2BE1-A746-93C0-7C18FD8E75C2}"/>
              </a:ext>
            </a:extLst>
          </p:cNvPr>
          <p:cNvSpPr>
            <a:spLocks noGrp="1"/>
          </p:cNvSpPr>
          <p:nvPr>
            <p:ph idx="1"/>
          </p:nvPr>
        </p:nvSpPr>
        <p:spPr>
          <a:xfrm>
            <a:off x="864382" y="2489200"/>
            <a:ext cx="7456658" cy="4094480"/>
          </a:xfrm>
        </p:spPr>
        <p:txBody>
          <a:bodyPr/>
          <a:lstStyle/>
          <a:p>
            <a:r>
              <a:rPr lang="en-US" dirty="0"/>
              <a:t>Uprooting of three horns (538 AD) that would last until 1798 AD) when Napoleon imprisoned the Pope.</a:t>
            </a:r>
          </a:p>
          <a:p>
            <a:r>
              <a:rPr lang="en-US" dirty="0"/>
              <a:t>Prescott urged not to “abandon the eights.”</a:t>
            </a:r>
          </a:p>
          <a:p>
            <a:r>
              <a:rPr lang="en-US" dirty="0"/>
              <a:t>Progressives (Lacey, Prescott, and Harry Washburn).</a:t>
            </a:r>
          </a:p>
          <a:p>
            <a:r>
              <a:rPr lang="en-US" dirty="0"/>
              <a:t>W. T. Knox (conservative) urges them to pursue the truth wherever it leads.</a:t>
            </a:r>
          </a:p>
          <a:p>
            <a:r>
              <a:rPr lang="en-US" dirty="0"/>
              <a:t>Prescott: “I would like to be understood as a conservative.” [stenographer noted there was laughter] “I don’t think we should look at opportunities to change what we have taught. We should start with the idea that this message is the true message and we are not hear to tear it down.”</a:t>
            </a:r>
          </a:p>
          <a:p>
            <a:endParaRPr lang="en-US" dirty="0"/>
          </a:p>
          <a:p>
            <a:endParaRPr lang="en-US" dirty="0"/>
          </a:p>
        </p:txBody>
      </p:sp>
    </p:spTree>
    <p:extLst>
      <p:ext uri="{BB962C8B-B14F-4D97-AF65-F5344CB8AC3E}">
        <p14:creationId xmlns:p14="http://schemas.microsoft.com/office/powerpoint/2010/main" val="3804566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07343469-B58C-B349-BF0B-2877BA29BD3A}"/>
              </a:ext>
            </a:extLst>
          </p:cNvPr>
          <p:cNvSpPr>
            <a:spLocks noGrp="1"/>
          </p:cNvSpPr>
          <p:nvPr>
            <p:ph type="title"/>
          </p:nvPr>
        </p:nvSpPr>
        <p:spPr>
          <a:xfrm>
            <a:off x="745565" y="1130603"/>
            <a:ext cx="2506831" cy="4596794"/>
          </a:xfrm>
        </p:spPr>
        <p:txBody>
          <a:bodyPr anchor="ctr">
            <a:normAutofit/>
          </a:bodyPr>
          <a:lstStyle/>
          <a:p>
            <a:r>
              <a:rPr lang="en-US" sz="2800">
                <a:solidFill>
                  <a:srgbClr val="EBEBEB"/>
                </a:solidFill>
              </a:rPr>
              <a:t>Daily Controversy</a:t>
            </a:r>
          </a:p>
        </p:txBody>
      </p:sp>
      <p:sp>
        <p:nvSpPr>
          <p:cNvPr id="3" name="Content Placeholder 2">
            <a:extLst>
              <a:ext uri="{FF2B5EF4-FFF2-40B4-BE49-F238E27FC236}">
                <a16:creationId xmlns:a16="http://schemas.microsoft.com/office/drawing/2014/main" id="{3E6E547C-3265-5D4F-BF47-2A3A446C2F77}"/>
              </a:ext>
            </a:extLst>
          </p:cNvPr>
          <p:cNvSpPr>
            <a:spLocks noGrp="1"/>
          </p:cNvSpPr>
          <p:nvPr>
            <p:ph idx="1"/>
          </p:nvPr>
        </p:nvSpPr>
        <p:spPr>
          <a:xfrm>
            <a:off x="3967557" y="437513"/>
            <a:ext cx="4126961" cy="5954325"/>
          </a:xfrm>
        </p:spPr>
        <p:txBody>
          <a:bodyPr anchor="ctr">
            <a:normAutofit/>
          </a:bodyPr>
          <a:lstStyle/>
          <a:p>
            <a:r>
              <a:rPr lang="en-US" sz="1700"/>
              <a:t>Focal point Daniel 8 with ”the daily sacrifice” and the “transgression of desolation.”</a:t>
            </a:r>
          </a:p>
          <a:p>
            <a:r>
              <a:rPr lang="en-US" sz="1700"/>
              <a:t>Conradi led the way in a new view during the 1890s referring to the “daily” intercession of Jesus in heaven.</a:t>
            </a:r>
          </a:p>
          <a:p>
            <a:r>
              <a:rPr lang="en-US" sz="1700"/>
              <a:t>Both views had their origins all the way back to the Millerite movement. Plus Adventist expositors know that the word “sacrifice” was added.</a:t>
            </a:r>
          </a:p>
          <a:p>
            <a:r>
              <a:rPr lang="en-US" sz="1700"/>
              <a:t>Topic so hot that Daniells forbid discussion on the topic unless he was in the room. He later said he wished he could put the “daily” in a hot air balloon and let it float away.</a:t>
            </a:r>
          </a:p>
          <a:p>
            <a:r>
              <a:rPr lang="en-US" sz="1700"/>
              <a:t>Ellen White urged them (1908) to stop fighting over this issue.</a:t>
            </a:r>
          </a:p>
          <a:p>
            <a:endParaRPr lang="en-US" sz="1700"/>
          </a:p>
        </p:txBody>
      </p:sp>
    </p:spTree>
    <p:extLst>
      <p:ext uri="{BB962C8B-B14F-4D97-AF65-F5344CB8AC3E}">
        <p14:creationId xmlns:p14="http://schemas.microsoft.com/office/powerpoint/2010/main" val="5014785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1" name="Rectangle 10">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0AA5735-EB82-B048-ADA6-851AC149A177}"/>
              </a:ext>
            </a:extLst>
          </p:cNvPr>
          <p:cNvSpPr>
            <a:spLocks noGrp="1"/>
          </p:cNvSpPr>
          <p:nvPr>
            <p:ph type="title"/>
          </p:nvPr>
        </p:nvSpPr>
        <p:spPr>
          <a:xfrm>
            <a:off x="6286541" y="1241266"/>
            <a:ext cx="2370762" cy="3153753"/>
          </a:xfrm>
        </p:spPr>
        <p:txBody>
          <a:bodyPr vert="horz" lIns="91440" tIns="45720" rIns="91440" bIns="45720" rtlCol="0" anchor="b">
            <a:normAutofit/>
          </a:bodyPr>
          <a:lstStyle/>
          <a:p>
            <a:pPr>
              <a:lnSpc>
                <a:spcPct val="90000"/>
              </a:lnSpc>
            </a:pPr>
            <a:r>
              <a:rPr lang="en-US" sz="3800" b="0" i="0" kern="1200" dirty="0">
                <a:solidFill>
                  <a:schemeClr val="bg2"/>
                </a:solidFill>
                <a:latin typeface="+mj-lt"/>
                <a:ea typeface="+mj-ea"/>
                <a:cs typeface="+mj-cs"/>
              </a:rPr>
              <a:t>The Eastern Question</a:t>
            </a:r>
          </a:p>
        </p:txBody>
      </p:sp>
      <p:grpSp>
        <p:nvGrpSpPr>
          <p:cNvPr id="16" name="Group 15">
            <a:extLst>
              <a:ext uri="{FF2B5EF4-FFF2-40B4-BE49-F238E27FC236}">
                <a16:creationId xmlns:a16="http://schemas.microsoft.com/office/drawing/2014/main" id="{C8F821F4-B6DB-4EC4-B2F4-CCC64AB812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499" y="396837"/>
            <a:ext cx="5929998" cy="6058999"/>
            <a:chOff x="423332" y="396837"/>
            <a:chExt cx="7906665" cy="6058999"/>
          </a:xfrm>
        </p:grpSpPr>
        <p:sp>
          <p:nvSpPr>
            <p:cNvPr id="17" name="Rectangle 16">
              <a:extLst>
                <a:ext uri="{FF2B5EF4-FFF2-40B4-BE49-F238E27FC236}">
                  <a16:creationId xmlns:a16="http://schemas.microsoft.com/office/drawing/2014/main" id="{6CEDE48F-DE7D-4871-954D-309A0EE9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04FD96D5-FEA2-404A-8FA3-02AC9B97A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9C7ED580-F03F-4187-BEDE-78B5298689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4" name="Content Placeholder 3">
            <a:extLst>
              <a:ext uri="{FF2B5EF4-FFF2-40B4-BE49-F238E27FC236}">
                <a16:creationId xmlns:a16="http://schemas.microsoft.com/office/drawing/2014/main" id="{A156A784-B1BD-CB4A-959D-947E88C6D4D9}"/>
              </a:ext>
            </a:extLst>
          </p:cNvPr>
          <p:cNvPicPr>
            <a:picLocks noGrp="1" noChangeAspect="1"/>
          </p:cNvPicPr>
          <p:nvPr>
            <p:ph idx="1"/>
          </p:nvPr>
        </p:nvPicPr>
        <p:blipFill>
          <a:blip r:embed="rId3"/>
          <a:stretch>
            <a:fillRect/>
          </a:stretch>
        </p:blipFill>
        <p:spPr>
          <a:xfrm>
            <a:off x="832322" y="1573159"/>
            <a:ext cx="2293398" cy="3838323"/>
          </a:xfrm>
          <a:prstGeom prst="rect">
            <a:avLst/>
          </a:prstGeom>
        </p:spPr>
      </p:pic>
      <p:pic>
        <p:nvPicPr>
          <p:cNvPr id="5" name="Picture 4">
            <a:extLst>
              <a:ext uri="{FF2B5EF4-FFF2-40B4-BE49-F238E27FC236}">
                <a16:creationId xmlns:a16="http://schemas.microsoft.com/office/drawing/2014/main" id="{A513EAB2-654F-4340-A0FB-1BB7BF4F6A68}"/>
              </a:ext>
            </a:extLst>
          </p:cNvPr>
          <p:cNvPicPr>
            <a:picLocks noChangeAspect="1"/>
          </p:cNvPicPr>
          <p:nvPr/>
        </p:nvPicPr>
        <p:blipFill>
          <a:blip r:embed="rId4"/>
          <a:stretch>
            <a:fillRect/>
          </a:stretch>
        </p:blipFill>
        <p:spPr>
          <a:xfrm>
            <a:off x="3248514" y="1881524"/>
            <a:ext cx="2416193" cy="3221590"/>
          </a:xfrm>
          <a:prstGeom prst="rect">
            <a:avLst/>
          </a:prstGeom>
        </p:spPr>
      </p:pic>
    </p:spTree>
    <p:extLst>
      <p:ext uri="{BB962C8B-B14F-4D97-AF65-F5344CB8AC3E}">
        <p14:creationId xmlns:p14="http://schemas.microsoft.com/office/powerpoint/2010/main" val="3724996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1269D406-A4C5-3546-9F6C-709FF081BD92}"/>
              </a:ext>
            </a:extLst>
          </p:cNvPr>
          <p:cNvPicPr>
            <a:picLocks noGrp="1" noChangeAspect="1"/>
          </p:cNvPicPr>
          <p:nvPr>
            <p:ph idx="1"/>
          </p:nvPr>
        </p:nvPicPr>
        <p:blipFill rotWithShape="1">
          <a:blip r:embed="rId3"/>
          <a:srcRect t="332"/>
          <a:stretch/>
        </p:blipFill>
        <p:spPr>
          <a:xfrm>
            <a:off x="20" y="10"/>
            <a:ext cx="9143980" cy="6857990"/>
          </a:xfrm>
          <a:prstGeom prst="rect">
            <a:avLst/>
          </a:prstGeom>
        </p:spPr>
      </p:pic>
    </p:spTree>
    <p:extLst>
      <p:ext uri="{BB962C8B-B14F-4D97-AF65-F5344CB8AC3E}">
        <p14:creationId xmlns:p14="http://schemas.microsoft.com/office/powerpoint/2010/main" val="4155623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1" name="Rectangle 1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B109C5B-3B98-48EB-A942-8D11CEA37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3"/>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8" name="Freeform 5">
            <a:extLst>
              <a:ext uri="{FF2B5EF4-FFF2-40B4-BE49-F238E27FC236}">
                <a16:creationId xmlns:a16="http://schemas.microsoft.com/office/drawing/2014/main" id="{A9C389E4-003E-40C9-AC9E-ED821C16F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0" name="Rectangle 19">
            <a:extLst>
              <a:ext uri="{FF2B5EF4-FFF2-40B4-BE49-F238E27FC236}">
                <a16:creationId xmlns:a16="http://schemas.microsoft.com/office/drawing/2014/main" id="{6C042684-2705-40BD-9104-A6B24CE1C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CA192F4-9775-1341-A2AE-1CCD1A8F3119}"/>
              </a:ext>
            </a:extLst>
          </p:cNvPr>
          <p:cNvSpPr>
            <a:spLocks noGrp="1"/>
          </p:cNvSpPr>
          <p:nvPr>
            <p:ph type="title"/>
          </p:nvPr>
        </p:nvSpPr>
        <p:spPr>
          <a:xfrm>
            <a:off x="3956118" y="1143000"/>
            <a:ext cx="4701185" cy="3134032"/>
          </a:xfrm>
        </p:spPr>
        <p:txBody>
          <a:bodyPr vert="horz" lIns="91440" tIns="45720" rIns="91440" bIns="45720" rtlCol="0" anchor="b">
            <a:normAutofit/>
          </a:bodyPr>
          <a:lstStyle/>
          <a:p>
            <a:r>
              <a:rPr lang="en-US" sz="5700" b="0" i="0" kern="1200">
                <a:solidFill>
                  <a:srgbClr val="EBEBEB"/>
                </a:solidFill>
                <a:latin typeface="+mj-lt"/>
                <a:ea typeface="+mj-ea"/>
                <a:cs typeface="+mj-cs"/>
              </a:rPr>
              <a:t>1911 Great Controversy</a:t>
            </a:r>
          </a:p>
        </p:txBody>
      </p:sp>
      <p:pic>
        <p:nvPicPr>
          <p:cNvPr id="4" name="Content Placeholder 3">
            <a:extLst>
              <a:ext uri="{FF2B5EF4-FFF2-40B4-BE49-F238E27FC236}">
                <a16:creationId xmlns:a16="http://schemas.microsoft.com/office/drawing/2014/main" id="{0207A292-B9C4-1D42-992A-239AE5F9B621}"/>
              </a:ext>
            </a:extLst>
          </p:cNvPr>
          <p:cNvPicPr>
            <a:picLocks noGrp="1" noChangeAspect="1"/>
          </p:cNvPicPr>
          <p:nvPr>
            <p:ph idx="1"/>
          </p:nvPr>
        </p:nvPicPr>
        <p:blipFill>
          <a:blip r:embed="rId3"/>
          <a:stretch>
            <a:fillRect/>
          </a:stretch>
        </p:blipFill>
        <p:spPr>
          <a:xfrm>
            <a:off x="832323" y="1421157"/>
            <a:ext cx="2648296" cy="4012569"/>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038595293"/>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extLst/>
          </a:blip>
          <a:stretch/>
        </a:blip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57" name="Freeform: Shape 56">
            <a:extLst>
              <a:ext uri="{FF2B5EF4-FFF2-40B4-BE49-F238E27FC236}">
                <a16:creationId xmlns:a16="http://schemas.microsoft.com/office/drawing/2014/main" id="{FD2669AB-35DB-41EC-BE9C-DA80B60A3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60868" y="1590205"/>
            <a:ext cx="6053670" cy="3677591"/>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59"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61"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599509"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dirty="0"/>
          </a:p>
        </p:txBody>
      </p:sp>
      <p:sp>
        <p:nvSpPr>
          <p:cNvPr id="2" name="Title 1"/>
          <p:cNvSpPr>
            <a:spLocks noGrp="1"/>
          </p:cNvSpPr>
          <p:nvPr>
            <p:ph type="title"/>
          </p:nvPr>
        </p:nvSpPr>
        <p:spPr>
          <a:xfrm>
            <a:off x="479323" y="629265"/>
            <a:ext cx="4554582" cy="1622322"/>
          </a:xfrm>
        </p:spPr>
        <p:txBody>
          <a:bodyPr>
            <a:normAutofit/>
          </a:bodyPr>
          <a:lstStyle/>
          <a:p>
            <a:r>
              <a:rPr lang="en-US">
                <a:solidFill>
                  <a:schemeClr val="tx1"/>
                </a:solidFill>
              </a:rPr>
              <a:t>Progressives</a:t>
            </a:r>
            <a:endParaRPr lang="en-US" dirty="0">
              <a:solidFill>
                <a:schemeClr val="tx1"/>
              </a:solidFill>
            </a:endParaRPr>
          </a:p>
        </p:txBody>
      </p:sp>
      <p:pic>
        <p:nvPicPr>
          <p:cNvPr id="3" name="Picture 2">
            <a:extLst>
              <a:ext uri="{FF2B5EF4-FFF2-40B4-BE49-F238E27FC236}">
                <a16:creationId xmlns:a16="http://schemas.microsoft.com/office/drawing/2014/main" id="{24F7A647-784B-5440-9464-AC91AF535E27}"/>
              </a:ext>
            </a:extLst>
          </p:cNvPr>
          <p:cNvPicPr>
            <a:picLocks noChangeAspect="1"/>
          </p:cNvPicPr>
          <p:nvPr/>
        </p:nvPicPr>
        <p:blipFill rotWithShape="1">
          <a:blip r:embed="rId3"/>
          <a:srcRect l="21428" r="3458" b="-3"/>
          <a:stretch/>
        </p:blipFill>
        <p:spPr>
          <a:xfrm>
            <a:off x="5563669" y="645106"/>
            <a:ext cx="3093988" cy="5585369"/>
          </a:xfrm>
          <a:prstGeom prst="rect">
            <a:avLst/>
          </a:prstGeom>
        </p:spPr>
      </p:pic>
      <p:sp>
        <p:nvSpPr>
          <p:cNvPr id="63" name="Rectangle 62">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5" name="Oval 64">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7" name="Oval 66">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Content Placeholder 9">
            <a:extLst>
              <a:ext uri="{FF2B5EF4-FFF2-40B4-BE49-F238E27FC236}">
                <a16:creationId xmlns:a16="http://schemas.microsoft.com/office/drawing/2014/main" id="{0C26427A-710A-4377-AD61-FE8AA6C7574E}"/>
              </a:ext>
            </a:extLst>
          </p:cNvPr>
          <p:cNvSpPr>
            <a:spLocks noGrp="1"/>
          </p:cNvSpPr>
          <p:nvPr>
            <p:ph idx="1"/>
          </p:nvPr>
        </p:nvSpPr>
        <p:spPr>
          <a:xfrm>
            <a:off x="479323" y="2418735"/>
            <a:ext cx="4554582" cy="3811740"/>
          </a:xfrm>
        </p:spPr>
        <p:txBody>
          <a:bodyPr anchor="ctr">
            <a:normAutofit/>
          </a:bodyPr>
          <a:lstStyle/>
          <a:p>
            <a:r>
              <a:rPr lang="en-US" dirty="0">
                <a:solidFill>
                  <a:schemeClr val="tx1"/>
                </a:solidFill>
              </a:rPr>
              <a:t>Developed a flexible hermeneutic.</a:t>
            </a:r>
          </a:p>
          <a:p>
            <a:r>
              <a:rPr lang="en-US" dirty="0">
                <a:solidFill>
                  <a:schemeClr val="tx1"/>
                </a:solidFill>
              </a:rPr>
              <a:t>Knew Ellen White personally.</a:t>
            </a:r>
          </a:p>
          <a:p>
            <a:r>
              <a:rPr lang="en-US" dirty="0">
                <a:solidFill>
                  <a:schemeClr val="tx1"/>
                </a:solidFill>
              </a:rPr>
              <a:t>Recognized significance of Fundamentalist movement.</a:t>
            </a:r>
          </a:p>
        </p:txBody>
      </p:sp>
    </p:spTree>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485557-E744-401B-A251-3650FAEEA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5" name="Freeform: Shape 14">
            <a:extLst>
              <a:ext uri="{FF2B5EF4-FFF2-40B4-BE49-F238E27FC236}">
                <a16:creationId xmlns:a16="http://schemas.microsoft.com/office/drawing/2014/main" id="{986D68AF-6B45-4B98-8634-61D8C9C05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7" name="Freeform 5">
            <a:extLst>
              <a:ext uri="{FF2B5EF4-FFF2-40B4-BE49-F238E27FC236}">
                <a16:creationId xmlns:a16="http://schemas.microsoft.com/office/drawing/2014/main" id="{0143DE54-7BFF-4B29-8566-DF80EE4CC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206BB30-D7F8-6141-9BE9-868909B0561F}"/>
              </a:ext>
            </a:extLst>
          </p:cNvPr>
          <p:cNvSpPr>
            <a:spLocks noGrp="1"/>
          </p:cNvSpPr>
          <p:nvPr>
            <p:ph type="title"/>
          </p:nvPr>
        </p:nvSpPr>
        <p:spPr>
          <a:xfrm>
            <a:off x="866216" y="973668"/>
            <a:ext cx="2206657" cy="1020232"/>
          </a:xfrm>
        </p:spPr>
        <p:txBody>
          <a:bodyPr>
            <a:normAutofit/>
          </a:bodyPr>
          <a:lstStyle/>
          <a:p>
            <a:pPr>
              <a:lnSpc>
                <a:spcPct val="90000"/>
              </a:lnSpc>
            </a:pPr>
            <a:r>
              <a:rPr lang="en-US">
                <a:solidFill>
                  <a:srgbClr val="FFFFFE"/>
                </a:solidFill>
              </a:rPr>
              <a:t>B. G. Wilkinson</a:t>
            </a:r>
          </a:p>
        </p:txBody>
      </p:sp>
      <p:sp>
        <p:nvSpPr>
          <p:cNvPr id="19" name="Freeform 5">
            <a:extLst>
              <a:ext uri="{FF2B5EF4-FFF2-40B4-BE49-F238E27FC236}">
                <a16:creationId xmlns:a16="http://schemas.microsoft.com/office/drawing/2014/main" id="{7C661810-D461-4214-A635-30A7D1714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pic>
        <p:nvPicPr>
          <p:cNvPr id="6" name="Content Placeholder 4">
            <a:extLst>
              <a:ext uri="{FF2B5EF4-FFF2-40B4-BE49-F238E27FC236}">
                <a16:creationId xmlns:a16="http://schemas.microsoft.com/office/drawing/2014/main" id="{1C5B2BAA-9CCA-AD40-AF56-63E4CEC4D74B}"/>
              </a:ext>
            </a:extLst>
          </p:cNvPr>
          <p:cNvPicPr>
            <a:picLocks noChangeAspect="1"/>
          </p:cNvPicPr>
          <p:nvPr/>
        </p:nvPicPr>
        <p:blipFill>
          <a:blip r:embed="rId2"/>
          <a:stretch>
            <a:fillRect/>
          </a:stretch>
        </p:blipFill>
        <p:spPr>
          <a:xfrm>
            <a:off x="3798798" y="1747472"/>
            <a:ext cx="2661157" cy="3913466"/>
          </a:xfrm>
          <a:prstGeom prst="rect">
            <a:avLst/>
          </a:prstGeom>
        </p:spPr>
      </p:pic>
      <p:pic>
        <p:nvPicPr>
          <p:cNvPr id="8" name="Picture 2" descr="Image result for Wilkinson our authorized bible vindicated">
            <a:hlinkClick r:id="rId3"/>
            <a:extLst>
              <a:ext uri="{FF2B5EF4-FFF2-40B4-BE49-F238E27FC236}">
                <a16:creationId xmlns:a16="http://schemas.microsoft.com/office/drawing/2014/main" id="{B2E826FD-7EDF-EF43-BD5E-67045371CE3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7019" y="1784532"/>
            <a:ext cx="2661159" cy="382900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D6475A3-FF98-4FA0-B527-600EBA9BD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E0D935C8-8BDA-8B4B-99AB-8BA4EF8BDE5C}"/>
              </a:ext>
            </a:extLst>
          </p:cNvPr>
          <p:cNvSpPr>
            <a:spLocks noGrp="1"/>
          </p:cNvSpPr>
          <p:nvPr>
            <p:ph idx="1"/>
          </p:nvPr>
        </p:nvSpPr>
        <p:spPr>
          <a:xfrm>
            <a:off x="866216" y="2120900"/>
            <a:ext cx="2350294" cy="3898900"/>
          </a:xfrm>
        </p:spPr>
        <p:txBody>
          <a:bodyPr>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b="0" i="0" u="none" strike="noStrike" cap="none" normalizeH="0" baseline="0" dirty="0">
                <a:ln>
                  <a:noFill/>
                </a:ln>
                <a:solidFill>
                  <a:srgbClr val="FFFFFE"/>
                </a:solidFill>
                <a:effectLst/>
                <a:latin typeface="Arial" panose="020B0604020202020204" pitchFamily="34" charset="0"/>
              </a:rPr>
              <a:t>Leader of the Traditionalists.</a:t>
            </a:r>
          </a:p>
          <a:p>
            <a:pPr marL="0" marR="0" lvl="0" indent="0" defTabSz="914400" rtl="0" eaLnBrk="0" fontAlgn="base" latinLnBrk="0" hangingPunct="0">
              <a:spcBef>
                <a:spcPct val="0"/>
              </a:spcBef>
              <a:spcAft>
                <a:spcPts val="600"/>
              </a:spcAft>
              <a:buClrTx/>
              <a:buSzTx/>
              <a:buFontTx/>
              <a:buNone/>
              <a:tabLst/>
            </a:pPr>
            <a:endParaRPr kumimoji="0" lang="en-US" altLang="en-US" b="0" i="0" u="none" strike="noStrike" cap="none" normalizeH="0" baseline="0" dirty="0">
              <a:ln>
                <a:noFill/>
              </a:ln>
              <a:solidFill>
                <a:srgbClr val="FFFFFE"/>
              </a:solidFill>
              <a:effectLst/>
              <a:latin typeface="Arial" panose="020B0604020202020204" pitchFamily="34" charset="0"/>
            </a:endParaRPr>
          </a:p>
        </p:txBody>
      </p:sp>
    </p:spTree>
    <p:extLst>
      <p:ext uri="{BB962C8B-B14F-4D97-AF65-F5344CB8AC3E}">
        <p14:creationId xmlns:p14="http://schemas.microsoft.com/office/powerpoint/2010/main" val="2564995967"/>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7" name="Content Placeholder 3">
            <a:extLst>
              <a:ext uri="{FF2B5EF4-FFF2-40B4-BE49-F238E27FC236}">
                <a16:creationId xmlns:a16="http://schemas.microsoft.com/office/drawing/2014/main" id="{C739E937-C9FA-564D-9E59-9047B5E0D819}"/>
              </a:ext>
            </a:extLst>
          </p:cNvPr>
          <p:cNvPicPr>
            <a:picLocks noGrp="1" noChangeAspect="1"/>
          </p:cNvPicPr>
          <p:nvPr>
            <p:ph idx="1"/>
          </p:nvPr>
        </p:nvPicPr>
        <p:blipFill rotWithShape="1">
          <a:blip r:embed="rId3">
            <a:alphaModFix amt="35000"/>
            <a:extLst>
              <a:ext uri="{28A0092B-C50C-407E-A947-70E740481C1C}">
                <a14:useLocalDpi xmlns:a14="http://schemas.microsoft.com/office/drawing/2010/main" val="0"/>
              </a:ext>
            </a:extLst>
          </a:blip>
          <a:srcRect t="19910" b="24552"/>
          <a:stretch/>
        </p:blipFill>
        <p:spPr>
          <a:xfrm>
            <a:off x="355599" y="474133"/>
            <a:ext cx="8432801" cy="5909733"/>
          </a:xfrm>
          <a:prstGeom prst="rect">
            <a:avLst/>
          </a:prstGeom>
        </p:spPr>
      </p:pic>
      <p:sp>
        <p:nvSpPr>
          <p:cNvPr id="2" name="Title 1">
            <a:extLst>
              <a:ext uri="{FF2B5EF4-FFF2-40B4-BE49-F238E27FC236}">
                <a16:creationId xmlns:a16="http://schemas.microsoft.com/office/drawing/2014/main" id="{B5574289-CFE4-6F4B-B516-EF7DED8C9958}"/>
              </a:ext>
            </a:extLst>
          </p:cNvPr>
          <p:cNvSpPr>
            <a:spLocks noGrp="1"/>
          </p:cNvSpPr>
          <p:nvPr>
            <p:ph type="title"/>
          </p:nvPr>
        </p:nvSpPr>
        <p:spPr>
          <a:xfrm>
            <a:off x="866215" y="2099733"/>
            <a:ext cx="6620434" cy="2677648"/>
          </a:xfrm>
        </p:spPr>
        <p:txBody>
          <a:bodyPr vert="horz" lIns="91440" tIns="45720" rIns="91440" bIns="45720" rtlCol="0" anchor="b">
            <a:normAutofit/>
          </a:bodyPr>
          <a:lstStyle/>
          <a:p>
            <a:r>
              <a:rPr lang="en-US" sz="5400">
                <a:solidFill>
                  <a:srgbClr val="FFFFFF"/>
                </a:solidFill>
              </a:rPr>
              <a:t>Discovery of Transcripts</a:t>
            </a:r>
          </a:p>
        </p:txBody>
      </p:sp>
      <p:sp>
        <p:nvSpPr>
          <p:cNvPr id="20" name="Rectangle 19">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00473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1" name="Rectangle 1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95063460-AFF7-E348-B9E3-294284C3F898}"/>
              </a:ext>
            </a:extLst>
          </p:cNvPr>
          <p:cNvSpPr>
            <a:spLocks noGrp="1"/>
          </p:cNvSpPr>
          <p:nvPr>
            <p:ph type="title"/>
          </p:nvPr>
        </p:nvSpPr>
        <p:spPr>
          <a:xfrm>
            <a:off x="866216" y="973667"/>
            <a:ext cx="2206657" cy="4833745"/>
          </a:xfrm>
        </p:spPr>
        <p:txBody>
          <a:bodyPr>
            <a:normAutofit/>
          </a:bodyPr>
          <a:lstStyle/>
          <a:p>
            <a:r>
              <a:rPr lang="en-US">
                <a:solidFill>
                  <a:srgbClr val="EBEBEB"/>
                </a:solidFill>
              </a:rPr>
              <a:t>Ghosts</a:t>
            </a:r>
          </a:p>
        </p:txBody>
      </p:sp>
      <p:sp>
        <p:nvSpPr>
          <p:cNvPr id="19" name="Rectangle 18">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A873E84A-AAE1-479F-8339-91408F67CBA5}"/>
              </a:ext>
            </a:extLst>
          </p:cNvPr>
          <p:cNvGraphicFramePr>
            <a:graphicFrameLocks noGrp="1"/>
          </p:cNvGraphicFramePr>
          <p:nvPr>
            <p:ph idx="1"/>
            <p:extLst>
              <p:ext uri="{D42A27DB-BD31-4B8C-83A1-F6EECF244321}">
                <p14:modId xmlns:p14="http://schemas.microsoft.com/office/powerpoint/2010/main" val="4031493246"/>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028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642BC32F-381E-0947-A0E5-F1B3E4780F07}"/>
              </a:ext>
            </a:extLst>
          </p:cNvPr>
          <p:cNvPicPr>
            <a:picLocks noGrp="1" noChangeAspect="1"/>
          </p:cNvPicPr>
          <p:nvPr>
            <p:ph idx="1"/>
          </p:nvPr>
        </p:nvPicPr>
        <p:blipFill rotWithShape="1">
          <a:blip r:embed="rId2"/>
          <a:srcRect l="14016" r="13984"/>
          <a:stretch/>
        </p:blipFill>
        <p:spPr>
          <a:xfrm>
            <a:off x="20" y="10"/>
            <a:ext cx="9143980" cy="6857990"/>
          </a:xfrm>
          <a:prstGeom prst="rect">
            <a:avLst/>
          </a:prstGeom>
        </p:spPr>
      </p:pic>
    </p:spTree>
    <p:extLst>
      <p:ext uri="{BB962C8B-B14F-4D97-AF65-F5344CB8AC3E}">
        <p14:creationId xmlns:p14="http://schemas.microsoft.com/office/powerpoint/2010/main" val="109447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F9767D64-859C-344B-B1D1-E248F54E57D1}"/>
              </a:ext>
            </a:extLst>
          </p:cNvPr>
          <p:cNvPicPr>
            <a:picLocks noGrp="1" noChangeAspect="1"/>
          </p:cNvPicPr>
          <p:nvPr>
            <p:ph idx="1"/>
          </p:nvPr>
        </p:nvPicPr>
        <p:blipFill rotWithShape="1">
          <a:blip r:embed="rId2"/>
          <a:srcRect t="662"/>
          <a:stretch/>
        </p:blipFill>
        <p:spPr>
          <a:xfrm>
            <a:off x="20" y="10"/>
            <a:ext cx="9143980" cy="6857990"/>
          </a:xfrm>
          <a:prstGeom prst="rect">
            <a:avLst/>
          </a:prstGeom>
        </p:spPr>
      </p:pic>
    </p:spTree>
    <p:extLst>
      <p:ext uri="{BB962C8B-B14F-4D97-AF65-F5344CB8AC3E}">
        <p14:creationId xmlns:p14="http://schemas.microsoft.com/office/powerpoint/2010/main" val="2218104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1" name="Rectangle 10">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B9CC3E5-EA42-4393-A2C0-5192B91BD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F7E87E3-F726-9F4F-A62A-F88E3FA0BDF7}"/>
              </a:ext>
            </a:extLst>
          </p:cNvPr>
          <p:cNvPicPr>
            <a:picLocks noChangeAspect="1"/>
          </p:cNvPicPr>
          <p:nvPr/>
        </p:nvPicPr>
        <p:blipFill>
          <a:blip r:embed="rId3"/>
          <a:stretch>
            <a:fillRect/>
          </a:stretch>
        </p:blipFill>
        <p:spPr>
          <a:xfrm>
            <a:off x="342900" y="473338"/>
            <a:ext cx="4960620" cy="3448460"/>
          </a:xfrm>
          <a:prstGeom prst="roundRect">
            <a:avLst>
              <a:gd name="adj" fmla="val 0"/>
            </a:avLst>
          </a:prstGeom>
          <a:effectLst/>
        </p:spPr>
      </p:pic>
      <p:sp>
        <p:nvSpPr>
          <p:cNvPr id="18" name="Rectangle 17">
            <a:extLst>
              <a:ext uri="{FF2B5EF4-FFF2-40B4-BE49-F238E27FC236}">
                <a16:creationId xmlns:a16="http://schemas.microsoft.com/office/drawing/2014/main" id="{FB8DBC8E-FBA7-466C-8D97-75B15FBE9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1CD68265-E9D3-5243-9CA0-6503F3E53CF6}"/>
              </a:ext>
            </a:extLst>
          </p:cNvPr>
          <p:cNvPicPr>
            <a:picLocks noGrp="1" noChangeAspect="1"/>
          </p:cNvPicPr>
          <p:nvPr>
            <p:ph idx="1"/>
          </p:nvPr>
        </p:nvPicPr>
        <p:blipFill>
          <a:blip r:embed="rId4"/>
          <a:stretch>
            <a:fillRect/>
          </a:stretch>
        </p:blipFill>
        <p:spPr>
          <a:xfrm>
            <a:off x="5564879" y="473338"/>
            <a:ext cx="2157251" cy="3439617"/>
          </a:xfrm>
          <a:prstGeom prst="roundRect">
            <a:avLst>
              <a:gd name="adj" fmla="val 0"/>
            </a:avLst>
          </a:prstGeom>
          <a:effectLst/>
        </p:spPr>
      </p:pic>
      <p:sp>
        <p:nvSpPr>
          <p:cNvPr id="20" name="Freeform: Shape 19">
            <a:extLst>
              <a:ext uri="{FF2B5EF4-FFF2-40B4-BE49-F238E27FC236}">
                <a16:creationId xmlns:a16="http://schemas.microsoft.com/office/drawing/2014/main" id="{E6FFF64E-1FE4-4AE0-9D62-567AA183C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133850"/>
            <a:ext cx="84582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2" name="Freeform 5">
            <a:extLst>
              <a:ext uri="{FF2B5EF4-FFF2-40B4-BE49-F238E27FC236}">
                <a16:creationId xmlns:a16="http://schemas.microsoft.com/office/drawing/2014/main" id="{9C80E52D-DE5C-4267-9C99-8741F2E42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197825" y="4117124"/>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892DB7A4-6415-A541-A0AF-F7D2598B0BC8}"/>
              </a:ext>
            </a:extLst>
          </p:cNvPr>
          <p:cNvSpPr>
            <a:spLocks noGrp="1"/>
          </p:cNvSpPr>
          <p:nvPr>
            <p:ph type="title"/>
          </p:nvPr>
        </p:nvSpPr>
        <p:spPr>
          <a:xfrm>
            <a:off x="487481" y="4517136"/>
            <a:ext cx="8169821" cy="1174947"/>
          </a:xfrm>
        </p:spPr>
        <p:txBody>
          <a:bodyPr vert="horz" lIns="91440" tIns="45720" rIns="91440" bIns="45720" rtlCol="0" anchor="b">
            <a:normAutofit/>
          </a:bodyPr>
          <a:lstStyle/>
          <a:p>
            <a:r>
              <a:rPr lang="en-US" sz="5200" b="0" i="0" kern="1200" dirty="0">
                <a:solidFill>
                  <a:schemeClr val="bg2"/>
                </a:solidFill>
                <a:latin typeface="+mj-lt"/>
                <a:ea typeface="+mj-ea"/>
                <a:cs typeface="+mj-cs"/>
              </a:rPr>
              <a:t>Prophetic Conferences</a:t>
            </a:r>
          </a:p>
        </p:txBody>
      </p:sp>
    </p:spTree>
    <p:extLst>
      <p:ext uri="{BB962C8B-B14F-4D97-AF65-F5344CB8AC3E}">
        <p14:creationId xmlns:p14="http://schemas.microsoft.com/office/powerpoint/2010/main" val="29415109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3112</Words>
  <Application>Microsoft Macintosh PowerPoint</Application>
  <PresentationFormat>On-screen Show (4:3)</PresentationFormat>
  <Paragraphs>247</Paragraphs>
  <Slides>64</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Century Gothic</vt:lpstr>
      <vt:lpstr>Wingdings 3</vt:lpstr>
      <vt:lpstr>Ion Boardroom</vt:lpstr>
      <vt:lpstr>Adventism &amp; Fundamentalism: Part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Prophetic Conferences</vt:lpstr>
      <vt:lpstr>PowerPoint Presentation</vt:lpstr>
      <vt:lpstr>Margaret Rowen</vt:lpstr>
      <vt:lpstr>Margaret Rowen</vt:lpstr>
      <vt:lpstr>PowerPoint Presentation</vt:lpstr>
      <vt:lpstr>Second Advent</vt:lpstr>
      <vt:lpstr>PowerPoint Presentation</vt:lpstr>
      <vt:lpstr>PowerPoint Presentation</vt:lpstr>
      <vt:lpstr>Caught</vt:lpstr>
      <vt:lpstr>PowerPoint Presentation</vt:lpstr>
      <vt:lpstr>Accomplices</vt:lpstr>
      <vt:lpstr>Prison Record</vt:lpstr>
      <vt:lpstr>Dr. Fullmer</vt:lpstr>
      <vt:lpstr>PowerPoint Presentation</vt:lpstr>
      <vt:lpstr>Tests of a Prophet</vt:lpstr>
      <vt:lpstr>Adventism &amp; Fundamentalism: Part 2</vt:lpstr>
      <vt:lpstr>The Bebbington Quadrilateral</vt:lpstr>
      <vt:lpstr>What is Fundamentalism?</vt:lpstr>
      <vt:lpstr>Fundamentalist Impulse</vt:lpstr>
      <vt:lpstr>PowerPoint Presentation</vt:lpstr>
      <vt:lpstr>Lyman &amp; Milton Stewart</vt:lpstr>
      <vt:lpstr>PowerPoint Presentation</vt:lpstr>
      <vt:lpstr>PowerPoint Presentation</vt:lpstr>
      <vt:lpstr>Niagara Falls  1876-1900</vt:lpstr>
      <vt:lpstr>PowerPoint Presentation</vt:lpstr>
      <vt:lpstr>PowerPoint Presentation</vt:lpstr>
      <vt:lpstr>Sharp Divide</vt:lpstr>
      <vt:lpstr>Adventists &amp; Fundamentalism</vt:lpstr>
      <vt:lpstr>Adventism &amp; Fundamentalism</vt:lpstr>
      <vt:lpstr>Mark A. Noll</vt:lpstr>
      <vt:lpstr>Harry Emerson Fosdick</vt:lpstr>
      <vt:lpstr>William Jennings Bryan</vt:lpstr>
      <vt:lpstr>Holmes &amp; Washburn</vt:lpstr>
      <vt:lpstr>Pamphlet War</vt:lpstr>
      <vt:lpstr>George McCready Price</vt:lpstr>
      <vt:lpstr>Adventism &amp; Fundamentalism: Part 3</vt:lpstr>
      <vt:lpstr>Matthew Lucio</vt:lpstr>
      <vt:lpstr>Review</vt:lpstr>
      <vt:lpstr>PowerPoint Presentation</vt:lpstr>
      <vt:lpstr>PowerPoint Presentation</vt:lpstr>
      <vt:lpstr>Secret Conference?!</vt:lpstr>
      <vt:lpstr>PowerPoint Presentation</vt:lpstr>
      <vt:lpstr>Opening Address</vt:lpstr>
      <vt:lpstr>Opening Address</vt:lpstr>
      <vt:lpstr>PowerPoint Presentation</vt:lpstr>
      <vt:lpstr>Bible Translations</vt:lpstr>
      <vt:lpstr>Trinity</vt:lpstr>
      <vt:lpstr>PowerPoint Presentation</vt:lpstr>
      <vt:lpstr>Prophetic Interpretation</vt:lpstr>
      <vt:lpstr>Daily Controversy</vt:lpstr>
      <vt:lpstr>The Eastern Question</vt:lpstr>
      <vt:lpstr>1911 Great Controversy</vt:lpstr>
      <vt:lpstr>Progressives</vt:lpstr>
      <vt:lpstr>B. G. Wilkinson</vt:lpstr>
      <vt:lpstr>Discovery of Transcripts</vt:lpstr>
      <vt:lpstr>Ghosts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Adventism &amp; Fundamentalism: Part 1</dc:title>
  <dc:creator>Michael Campbell</dc:creator>
  <cp:lastModifiedBy>Michael Campbell</cp:lastModifiedBy>
  <cp:revision>1</cp:revision>
  <cp:lastPrinted>2019-09-23T15:45:40Z</cp:lastPrinted>
  <dcterms:created xsi:type="dcterms:W3CDTF">2019-09-23T15:42:32Z</dcterms:created>
  <dcterms:modified xsi:type="dcterms:W3CDTF">2019-09-23T16:08:37Z</dcterms:modified>
</cp:coreProperties>
</file>